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5"/>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79" r:id="rId25"/>
    <p:sldId id="275" r:id="rId26"/>
    <p:sldId id="276" r:id="rId27"/>
    <p:sldId id="287" r:id="rId28"/>
    <p:sldId id="269" r:id="rId29"/>
    <p:sldId id="261" r:id="rId30"/>
    <p:sldId id="267" r:id="rId31"/>
    <p:sldId id="262" r:id="rId32"/>
    <p:sldId id="263" r:id="rId33"/>
    <p:sldId id="25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77005" autoAdjust="0"/>
  </p:normalViewPr>
  <p:slideViewPr>
    <p:cSldViewPr snapToGrid="0">
      <p:cViewPr varScale="1">
        <p:scale>
          <a:sx n="78" d="100"/>
          <a:sy n="78" d="100"/>
        </p:scale>
        <p:origin x="3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dirty="0"/>
            <a:t>回転数</a:t>
          </a:r>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685682" y="-223606"/>
          <a:ext cx="1867220" cy="12200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dirty="0"/>
            <a:t>電圧</a:t>
          </a:r>
        </a:p>
      </dsp:txBody>
      <dsp:txXfrm>
        <a:off x="1721417" y="-187871"/>
        <a:ext cx="1795750" cy="1148618"/>
      </dsp:txXfrm>
    </dsp:sp>
    <dsp:sp modelId="{937C763B-5F88-4E80-A55C-36391068179D}">
      <dsp:nvSpPr>
        <dsp:cNvPr id="0" name=""/>
        <dsp:cNvSpPr/>
      </dsp:nvSpPr>
      <dsp:spPr>
        <a:xfrm rot="3600000">
          <a:off x="3021366" y="1389560"/>
          <a:ext cx="519300" cy="286037"/>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3107177" y="1446767"/>
        <a:ext cx="347678" cy="171623"/>
      </dsp:txXfrm>
    </dsp:sp>
    <dsp:sp modelId="{0FE4F0C1-7CCE-436C-BEEF-7F8583A47560}">
      <dsp:nvSpPr>
        <dsp:cNvPr id="0" name=""/>
        <dsp:cNvSpPr/>
      </dsp:nvSpPr>
      <dsp:spPr>
        <a:xfrm>
          <a:off x="2952028" y="2068675"/>
          <a:ext cx="2035557" cy="13138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t>回転数</a:t>
          </a:r>
        </a:p>
      </dsp:txBody>
      <dsp:txXfrm>
        <a:off x="2990509" y="2107156"/>
        <a:ext cx="1958595" cy="1236881"/>
      </dsp:txXfrm>
    </dsp:sp>
    <dsp:sp modelId="{60135B46-630C-46A9-AE6A-C6858F42A37D}">
      <dsp:nvSpPr>
        <dsp:cNvPr id="0" name=""/>
        <dsp:cNvSpPr/>
      </dsp:nvSpPr>
      <dsp:spPr>
        <a:xfrm rot="10800000">
          <a:off x="2367814" y="2582578"/>
          <a:ext cx="519300" cy="286037"/>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rot="10800000">
        <a:off x="2453625" y="2639785"/>
        <a:ext cx="347678" cy="171623"/>
      </dsp:txXfrm>
    </dsp:sp>
    <dsp:sp modelId="{138DC134-6756-46E7-8813-20EA1DC1B557}">
      <dsp:nvSpPr>
        <dsp:cNvPr id="0" name=""/>
        <dsp:cNvSpPr/>
      </dsp:nvSpPr>
      <dsp:spPr>
        <a:xfrm>
          <a:off x="234654" y="2114972"/>
          <a:ext cx="2068247" cy="12212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t>電流</a:t>
          </a:r>
        </a:p>
      </dsp:txBody>
      <dsp:txXfrm>
        <a:off x="270423" y="2150741"/>
        <a:ext cx="1996709" cy="1149711"/>
      </dsp:txXfrm>
    </dsp:sp>
    <dsp:sp modelId="{EE127471-6D69-412B-A874-1F11D377E832}">
      <dsp:nvSpPr>
        <dsp:cNvPr id="0" name=""/>
        <dsp:cNvSpPr/>
      </dsp:nvSpPr>
      <dsp:spPr>
        <a:xfrm rot="18000000">
          <a:off x="1684552" y="1412708"/>
          <a:ext cx="519300" cy="286037"/>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1770363" y="1469915"/>
        <a:ext cx="347678" cy="171623"/>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0</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まずはリフトを数式に直します。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テスターで測定した値を基準に、ノイズの誤差を計算しました。この電流センサには、何らかの特性があり、電流の値に差異を生じることが分かりました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ような検出ノイズ、リフトのモデル化誤差による電流検出誤差を補正する手法を考案する必要</a:t>
            </a:r>
            <a:r>
              <a:rPr kumimoji="1" lang="ja-JP" altLang="en-US"/>
              <a:t>があることもわかりました。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32</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2733AC37-75B2-4608-B696-D0E39A444F0D}" type="datetime1">
              <a:rPr kumimoji="1" lang="ja-JP" altLang="en-US" smtClean="0"/>
              <a:t>2017/2/3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4222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4CEA94C-A949-412B-848E-969C8B2FCE2D}" type="datetime1">
              <a:rPr kumimoji="1" lang="ja-JP" altLang="en-US" smtClean="0"/>
              <a:t>2017/2/3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1242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59295FC-0E9E-498C-9E45-D3CD7D2DC468}" type="datetime1">
              <a:rPr kumimoji="1" lang="ja-JP" altLang="en-US" smtClean="0"/>
              <a:t>2017/2/3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7989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67B038E-966C-41DF-85C9-EAA20A9C71DD}" type="datetime1">
              <a:rPr kumimoji="1" lang="ja-JP" altLang="en-US" smtClean="0"/>
              <a:t>2017/2/3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67819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92847F7-241E-44FC-AF10-8C5249790A27}" type="datetime1">
              <a:rPr kumimoji="1" lang="ja-JP" altLang="en-US" smtClean="0"/>
              <a:t>2017/2/3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0930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CFC291B6-1FA7-46DA-B409-122D153D9F39}" type="datetime1">
              <a:rPr kumimoji="1" lang="ja-JP" altLang="en-US" smtClean="0"/>
              <a:t>2017/2/3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97251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EE30124-EF5D-49C7-9737-49E33CD8F307}" type="datetime1">
              <a:rPr kumimoji="1" lang="ja-JP" altLang="en-US" smtClean="0"/>
              <a:t>2017/2/3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09284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727B58F-87B5-4786-AEEE-F5BE0AFBA052}" type="datetime1">
              <a:rPr kumimoji="1" lang="ja-JP" altLang="en-US" smtClean="0"/>
              <a:t>2017/2/3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3996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45BAF68-F863-4B44-B8C4-A4B5E2746ECD}" type="datetime1">
              <a:rPr kumimoji="1" lang="ja-JP" altLang="en-US" smtClean="0"/>
              <a:t>2017/2/3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58422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CBA7BEA-F78D-419A-B707-48C4DB55A6F7}" type="datetime1">
              <a:rPr kumimoji="1" lang="ja-JP" altLang="en-US" smtClean="0"/>
              <a:t>2017/2/3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88904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7AD644B-1C07-44AD-87F8-9B30D98DCB39}" type="datetime1">
              <a:rPr kumimoji="1" lang="ja-JP" altLang="en-US" smtClean="0"/>
              <a:t>2017/2/3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12962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3760-AF89-4237-AA09-9CE10C65B188}" type="datetime1">
              <a:rPr kumimoji="1" lang="ja-JP" altLang="en-US" smtClean="0"/>
              <a:t>2017/2/3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20721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ja-JP" altLang="en-US" dirty="0"/>
              <a:t>位置センサを使用しない位置制御の研究</a:t>
            </a:r>
            <a:br>
              <a:rPr lang="ja-JP" altLang="en-US" dirty="0"/>
            </a:br>
            <a:endParaRPr kumimoji="1" lang="ja-JP" altLang="en-US" dirty="0"/>
          </a:p>
        </p:txBody>
      </p:sp>
      <p:sp>
        <p:nvSpPr>
          <p:cNvPr id="3" name="サブタイトル 2"/>
          <p:cNvSpPr>
            <a:spLocks noGrp="1"/>
          </p:cNvSpPr>
          <p:nvPr>
            <p:ph type="subTitle" idx="1"/>
          </p:nvPr>
        </p:nvSpPr>
        <p:spPr/>
        <p:txBody>
          <a:bodyPr/>
          <a:lstStyle/>
          <a:p>
            <a:r>
              <a:rPr kumimoji="1" lang="ja-JP" altLang="en-US" dirty="0"/>
              <a:t>機械工学科</a:t>
            </a:r>
            <a:r>
              <a:rPr kumimoji="1" lang="en-US" altLang="ja-JP" dirty="0"/>
              <a:t>5</a:t>
            </a:r>
            <a:r>
              <a:rPr kumimoji="1" lang="ja-JP" altLang="en-US" dirty="0"/>
              <a:t>年</a:t>
            </a:r>
            <a:endParaRPr kumimoji="1" lang="en-US" altLang="ja-JP" dirty="0"/>
          </a:p>
          <a:p>
            <a:r>
              <a:rPr lang="ja-JP" altLang="en-US" dirty="0"/>
              <a:t>髙倉啓祐</a:t>
            </a:r>
            <a:endParaRPr lang="en-US" altLang="ja-JP" dirty="0"/>
          </a:p>
          <a:p>
            <a:r>
              <a:rPr kumimoji="1" lang="ja-JP" altLang="en-US" dirty="0"/>
              <a:t>中野　晋</a:t>
            </a:r>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5455920" y="4015740"/>
            <a:ext cx="2705100" cy="1287780"/>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p:cNvSpPr/>
          <p:nvPr/>
        </p:nvSpPr>
        <p:spPr>
          <a:xfrm>
            <a:off x="3444240" y="3943879"/>
            <a:ext cx="2179320" cy="1524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センサレス制御の手法</a:t>
            </a:r>
          </a:p>
        </p:txBody>
      </p:sp>
      <p:graphicFrame>
        <p:nvGraphicFramePr>
          <p:cNvPr id="4" name="図表 3"/>
          <p:cNvGraphicFramePr/>
          <p:nvPr>
            <p:extLst>
              <p:ext uri="{D42A27DB-BD31-4B8C-83A1-F6EECF244321}">
                <p14:modId xmlns:p14="http://schemas.microsoft.com/office/powerpoint/2010/main" val="3271473120"/>
              </p:ext>
            </p:extLst>
          </p:nvPr>
        </p:nvGraphicFramePr>
        <p:xfrm>
          <a:off x="563880" y="1999827"/>
          <a:ext cx="5222240" cy="315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6303343" y="4015740"/>
            <a:ext cx="1132174" cy="1287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dirty="0">
                <a:solidFill>
                  <a:schemeClr val="tx1">
                    <a:lumMod val="95000"/>
                    <a:lumOff val="5000"/>
                  </a:schemeClr>
                </a:solidFill>
              </a:rPr>
              <a:t>∫</a:t>
            </a:r>
            <a:endParaRPr kumimoji="1" lang="ja-JP" altLang="en-US" dirty="0">
              <a:solidFill>
                <a:schemeClr val="tx1">
                  <a:lumMod val="95000"/>
                  <a:lumOff val="5000"/>
                </a:schemeClr>
              </a:solidFill>
            </a:endParaRPr>
          </a:p>
        </p:txBody>
      </p:sp>
      <p:grpSp>
        <p:nvGrpSpPr>
          <p:cNvPr id="16" name="グループ化 15"/>
          <p:cNvGrpSpPr/>
          <p:nvPr/>
        </p:nvGrpSpPr>
        <p:grpSpPr>
          <a:xfrm>
            <a:off x="8328234" y="2253699"/>
            <a:ext cx="2820692" cy="380092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rgbClr val="FF0000"/>
                  </a:solidFill>
                </a:rPr>
                <a:t>位置</a:t>
              </a:r>
              <a:endParaRPr kumimoji="1" lang="ja-JP" altLang="en-US" dirty="0">
                <a:solidFill>
                  <a:srgbClr val="FF0000"/>
                </a:solidFill>
              </a:endParaRPr>
            </a:p>
          </p:txBody>
        </p:sp>
      </p:grpSp>
      <p:sp>
        <p:nvSpPr>
          <p:cNvPr id="17" name="四角形: 角を丸くする 16"/>
          <p:cNvSpPr/>
          <p:nvPr/>
        </p:nvSpPr>
        <p:spPr>
          <a:xfrm>
            <a:off x="563879" y="1690688"/>
            <a:ext cx="5212081" cy="392959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p:cNvSpPr/>
          <p:nvPr/>
        </p:nvSpPr>
        <p:spPr>
          <a:xfrm>
            <a:off x="4708692" y="1536648"/>
            <a:ext cx="1325880" cy="617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95000"/>
                    <a:lumOff val="5000"/>
                  </a:schemeClr>
                </a:solidFill>
              </a:rPr>
              <a:t>モータ</a:t>
            </a:r>
            <a:endParaRPr kumimoji="1" lang="ja-JP" altLang="en-US" dirty="0">
              <a:solidFill>
                <a:schemeClr val="tx1">
                  <a:lumMod val="95000"/>
                  <a:lumOff val="5000"/>
                </a:schemeClr>
              </a:solidFill>
            </a:endParaRP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9</a:t>
            </a:fld>
            <a:endParaRPr kumimoji="1" lang="ja-JP" altLang="en-US"/>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10678" y="2649483"/>
            <a:ext cx="10515600" cy="1204420"/>
          </a:xfrm>
        </p:spPr>
        <p:txBody>
          <a:bodyPr/>
          <a:lstStyle/>
          <a:p>
            <a:r>
              <a:rPr kumimoji="1" lang="ja-JP" altLang="en-US" dirty="0"/>
              <a:t>位置センサレス制御の方法</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10</a:t>
            </a:fld>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設計の流れ</a:t>
            </a:r>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sz="4400" dirty="0"/>
              <a:t>リフトを数式で表す</a:t>
            </a:r>
            <a:endParaRPr kumimoji="1" lang="en-US" altLang="ja-JP" sz="4400" dirty="0"/>
          </a:p>
          <a:p>
            <a:pPr marL="514350" indent="-514350">
              <a:buFont typeface="+mj-lt"/>
              <a:buAutoNum type="arabicPeriod"/>
            </a:pPr>
            <a:r>
              <a:rPr kumimoji="1" lang="ja-JP" altLang="en-US" sz="4400" dirty="0"/>
              <a:t>目標値に追従するように組み立てる</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11</a:t>
            </a:fld>
            <a:endParaRPr kumimoji="1" lang="ja-JP" altLang="en-US"/>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運動</a:t>
            </a:r>
            <a:r>
              <a:rPr kumimoji="1" lang="ja-JP" altLang="en-US" dirty="0"/>
              <a:t>方程式</a:t>
            </a:r>
          </a:p>
        </p:txBody>
      </p:sp>
      <mc:AlternateContent xmlns:mc="http://schemas.openxmlformats.org/markup-compatibility/2006" xmlns:a14="http://schemas.microsoft.com/office/drawing/2010/main">
        <mc:Choice Requires="a14">
          <p:sp>
            <p:nvSpPr>
              <p:cNvPr id="45" name="テキスト ボックス 44"/>
              <p:cNvSpPr txBox="1"/>
              <p:nvPr/>
            </p:nvSpPr>
            <p:spPr>
              <a:xfrm>
                <a:off x="1525793" y="2879173"/>
                <a:ext cx="4320540" cy="1011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3200" i="1" dirty="0" smtClean="0">
                          <a:latin typeface="Cambria Math" panose="02040503050406030204" pitchFamily="18" charset="0"/>
                        </a:rPr>
                        <m:t>𝑚</m:t>
                      </m:r>
                      <m:acc>
                        <m:accPr>
                          <m:chr m:val="̇"/>
                          <m:ctrlPr>
                            <a:rPr lang="en-US" altLang="ja-JP" sz="3200" i="1" dirty="0">
                              <a:latin typeface="Cambria Math" panose="02040503050406030204" pitchFamily="18" charset="0"/>
                            </a:rPr>
                          </m:ctrlPr>
                        </m:accPr>
                        <m:e>
                          <m:r>
                            <a:rPr lang="en-US" altLang="ja-JP" sz="3200" i="1" dirty="0">
                              <a:latin typeface="Cambria Math" panose="02040503050406030204" pitchFamily="18" charset="0"/>
                            </a:rPr>
                            <m:t>𝑣</m:t>
                          </m:r>
                        </m:e>
                      </m:acc>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𝑇</m:t>
                          </m:r>
                        </m:num>
                        <m:den>
                          <m:r>
                            <a:rPr lang="en-US" altLang="ja-JP" sz="3200" i="1" dirty="0">
                              <a:latin typeface="Cambria Math" panose="02040503050406030204" pitchFamily="18" charset="0"/>
                            </a:rPr>
                            <m:t>𝑟</m:t>
                          </m:r>
                        </m:den>
                      </m:f>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𝑚𝑔</m:t>
                      </m:r>
                    </m:oMath>
                  </m:oMathPara>
                </a14:m>
                <a:endParaRPr kumimoji="1" lang="ja-JP" altLang="en-US" sz="32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1525793" y="2879173"/>
                <a:ext cx="4320540" cy="1011111"/>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5846333" y="646456"/>
            <a:ext cx="5184108" cy="5889060"/>
            <a:chOff x="6350782" y="1219200"/>
            <a:chExt cx="4175210" cy="4742970"/>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p:nvGrpSpPr>
          <p:grpSpPr>
            <a:xfrm>
              <a:off x="6350782" y="1219200"/>
              <a:ext cx="4175210" cy="4742970"/>
              <a:chOff x="7318522" y="60960"/>
              <a:chExt cx="4175210" cy="4742970"/>
            </a:xfrm>
          </p:grpSpPr>
          <mc:AlternateContent xmlns:mc="http://schemas.openxmlformats.org/markup-compatibility/2006" xmlns:a14="http://schemas.microsoft.com/office/drawing/2010/main">
            <mc:Choice Requires="a14">
              <p:sp>
                <p:nvSpPr>
                  <p:cNvPr id="27" name="テキスト ボックス 26"/>
                  <p:cNvSpPr txBox="1"/>
                  <p:nvPr/>
                </p:nvSpPr>
                <p:spPr>
                  <a:xfrm>
                    <a:off x="10632672" y="2869204"/>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latin typeface="Cambria Math" panose="02040503050406030204" pitchFamily="18" charset="0"/>
                            </a:rPr>
                            <m:t>𝑥</m:t>
                          </m:r>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10632672" y="2869204"/>
                    <a:ext cx="861060" cy="371819"/>
                  </a:xfrm>
                  <a:prstGeom prst="rect">
                    <a:avLst/>
                  </a:prstGeom>
                  <a:blipFill>
                    <a:blip r:embed="rId4"/>
                    <a:stretch>
                      <a:fillRect b="-15789"/>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42970"/>
                <a:chOff x="8049555" y="60960"/>
                <a:chExt cx="2892765" cy="4742970"/>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26" name="テキスト ボックス 25"/>
                    <p:cNvSpPr txBox="1"/>
                    <p:nvPr/>
                  </p:nvSpPr>
                  <p:spPr>
                    <a:xfrm>
                      <a:off x="9290842" y="1623363"/>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𝑘𝑔</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71819"/>
                    </a:xfrm>
                    <a:prstGeom prst="rect">
                      <a:avLst/>
                    </a:prstGeom>
                    <a:blipFill>
                      <a:blip r:embed="rId5"/>
                      <a:stretch>
                        <a:fillRect l="-571" b="-1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9098519" y="2786996"/>
                      <a:ext cx="1437031"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rPr>
                              <m:t>𝑚𝑔</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𝑚</m:t>
                            </m:r>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𝑠</m:t>
                                </m:r>
                              </m:e>
                              <m:sup>
                                <m:r>
                                  <a:rPr kumimoji="1" lang="en-US" altLang="ja-JP" sz="2400" b="0" i="1" dirty="0" smtClean="0">
                                    <a:latin typeface="Cambria Math" panose="02040503050406030204" pitchFamily="18" charset="0"/>
                                  </a:rPr>
                                  <m:t>2</m:t>
                                </m:r>
                              </m:sup>
                            </m:sSup>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71819"/>
                    </a:xfrm>
                    <a:prstGeom prst="rect">
                      <a:avLst/>
                    </a:prstGeom>
                    <a:blipFill>
                      <a:blip r:embed="rId6"/>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027493" y="4432111"/>
                      <a:ext cx="1484919" cy="371819"/>
                    </a:xfrm>
                    <a:prstGeom prst="rect">
                      <a:avLst/>
                    </a:prstGeom>
                    <a:noFill/>
                  </p:spPr>
                  <p:txBody>
                    <a:bodyPr wrap="square" rtlCol="0">
                      <a:spAutoFit/>
                    </a:bodyPr>
                    <a:lstStyle/>
                    <a:p>
                      <a:pPr algn="ctr"/>
                      <a14:m>
                        <m:oMath xmlns:m="http://schemas.openxmlformats.org/officeDocument/2006/math">
                          <m:r>
                            <a:rPr kumimoji="1" lang="en-US" altLang="ja-JP" sz="2400" b="0" i="1" dirty="0" smtClean="0">
                              <a:latin typeface="Cambria Math" panose="02040503050406030204" pitchFamily="18" charset="0"/>
                            </a:rPr>
                            <m:t>𝑟</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a14:m>
                      <a:r>
                        <a:rPr kumimoji="1" lang="en-US" altLang="ja-JP" sz="2400" dirty="0"/>
                        <a:t>(</a:t>
                      </a:r>
                      <a:r>
                        <a:rPr kumimoji="1" lang="ja-JP" altLang="en-US" sz="2400" dirty="0"/>
                        <a:t>半径</a:t>
                      </a:r>
                      <a:r>
                        <a:rPr kumimoji="1" lang="en-US" altLang="ja-JP" sz="2400" dirty="0"/>
                        <a:t>)</a:t>
                      </a:r>
                      <a:endParaRPr kumimoji="1" lang="ja-JP" altLang="en-US" sz="24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71819"/>
                    </a:xfrm>
                    <a:prstGeom prst="rect">
                      <a:avLst/>
                    </a:prstGeom>
                    <a:blipFill>
                      <a:blip r:embed="rId7"/>
                      <a:stretch>
                        <a:fillRect t="-10526" b="-2894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テキスト ボックス 41"/>
                  <p:cNvSpPr txBox="1"/>
                  <p:nvPr/>
                </p:nvSpPr>
                <p:spPr>
                  <a:xfrm>
                    <a:off x="7318522" y="4025139"/>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rPr>
                            <m:t>𝑇</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𝑁</m:t>
                          </m:r>
                          <m:r>
                            <a:rPr kumimoji="1"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71819"/>
                  </a:xfrm>
                  <a:prstGeom prst="rect">
                    <a:avLst/>
                  </a:prstGeom>
                  <a:blipFill>
                    <a:blip r:embed="rId8"/>
                    <a:stretch>
                      <a:fillRect l="-5714" r="-1143" b="-1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9769952" y="627421"/>
                    <a:ext cx="1225708" cy="629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2400" b="0" i="1" dirty="0" smtClean="0">
                                  <a:latin typeface="Cambria Math" panose="02040503050406030204" pitchFamily="18" charset="0"/>
                                </a:rPr>
                              </m:ctrlPr>
                            </m:fPr>
                            <m:num>
                              <m:r>
                                <a:rPr kumimoji="1" lang="en-US" altLang="ja-JP" sz="2400" b="0" i="1" dirty="0" smtClean="0">
                                  <a:latin typeface="Cambria Math" panose="02040503050406030204" pitchFamily="18" charset="0"/>
                                </a:rPr>
                                <m:t>𝑇</m:t>
                              </m:r>
                            </m:num>
                            <m:den>
                              <m:r>
                                <a:rPr kumimoji="1" lang="en-US" altLang="ja-JP" sz="2400" b="0" i="1" dirty="0" smtClean="0">
                                  <a:latin typeface="Cambria Math" panose="02040503050406030204" pitchFamily="18" charset="0"/>
                                </a:rPr>
                                <m:t>𝑟</m:t>
                              </m:r>
                            </m:den>
                          </m:f>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𝑚</m:t>
                          </m:r>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29303"/>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rot="10800000">
            <a:off x="5502616" y="2571056"/>
            <a:ext cx="823468" cy="1813314"/>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12</a:t>
            </a:fld>
            <a:endParaRPr kumimoji="1" lang="ja-JP" altLang="en-US"/>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7701" y="2771185"/>
            <a:ext cx="3368146" cy="2926150"/>
            <a:chOff x="66119" y="2689169"/>
            <a:chExt cx="3368146" cy="2926150"/>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M</a:t>
              </a:r>
              <a:endParaRPr kumimoji="1" lang="ja-JP" altLang="en-US"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p:cNvSpPr txBox="1"/>
                <p:nvPr/>
              </p:nvSpPr>
              <p:spPr>
                <a:xfrm>
                  <a:off x="1676525" y="2689169"/>
                  <a:ext cx="8610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𝐼</m:t>
                        </m:r>
                        <m:r>
                          <a:rPr kumimoji="1" lang="en-US" altLang="ja-JP" i="1" dirty="0" smtClean="0">
                            <a:latin typeface="Cambria Math" panose="02040503050406030204" pitchFamily="18" charset="0"/>
                          </a:rPr>
                          <m:t>[</m:t>
                        </m:r>
                        <m:r>
                          <a:rPr kumimoji="1" lang="en-US" altLang="ja-JP" b="0" i="1" dirty="0" smtClean="0">
                            <a:latin typeface="Cambria Math" panose="02040503050406030204" pitchFamily="18" charset="0"/>
                          </a:rPr>
                          <m:t>𝐴</m:t>
                        </m:r>
                        <m:r>
                          <a:rPr kumimoji="1" lang="en-US" altLang="ja-JP" i="1" dirty="0" smtClean="0">
                            <a:latin typeface="Cambria Math" panose="02040503050406030204" pitchFamily="18" charset="0"/>
                          </a:rPr>
                          <m:t>]</m:t>
                        </m:r>
                      </m:oMath>
                    </m:oMathPara>
                  </a14:m>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76525" y="2689169"/>
                  <a:ext cx="861060" cy="369332"/>
                </a:xfrm>
                <a:prstGeom prst="rect">
                  <a:avLst/>
                </a:prstGeom>
                <a:blipFill>
                  <a:blip r:embed="rId3"/>
                  <a:stretch>
                    <a:fillRect b="-14754"/>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20075" y="3738818"/>
                  <a:ext cx="8610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𝑢</m:t>
                        </m:r>
                        <m:r>
                          <a:rPr kumimoji="1" lang="en-US" altLang="ja-JP" i="1" dirty="0" smtClean="0">
                            <a:latin typeface="Cambria Math" panose="02040503050406030204" pitchFamily="18" charset="0"/>
                          </a:rPr>
                          <m:t>[</m:t>
                        </m:r>
                        <m:r>
                          <a:rPr kumimoji="1" lang="en-US" altLang="ja-JP" b="0" i="1" dirty="0" smtClean="0">
                            <a:latin typeface="Cambria Math" panose="02040503050406030204" pitchFamily="18" charset="0"/>
                          </a:rPr>
                          <m:t>𝑉</m:t>
                        </m:r>
                        <m:r>
                          <a:rPr kumimoji="1" lang="en-US" altLang="ja-JP" i="1" dirty="0" smtClean="0">
                            <a:latin typeface="Cambria Math" panose="02040503050406030204" pitchFamily="18" charset="0"/>
                          </a:rPr>
                          <m:t>]</m:t>
                        </m:r>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20075" y="3738818"/>
                  <a:ext cx="861060" cy="369332"/>
                </a:xfrm>
                <a:prstGeom prst="rect">
                  <a:avLst/>
                </a:prstGeom>
                <a:blipFill>
                  <a:blip r:embed="rId4"/>
                  <a:stretch>
                    <a:fillRect b="-14754"/>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2107055" y="4495974"/>
                  <a:ext cx="1327210" cy="111934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i="1" dirty="0" smtClean="0">
                            <a:latin typeface="Cambria Math" panose="02040503050406030204" pitchFamily="18" charset="0"/>
                          </a:rPr>
                          <m:t>𝜔</m:t>
                        </m:r>
                        <m:r>
                          <a:rPr lang="en-US" altLang="ja-JP" i="1" dirty="0" smtClean="0">
                            <a:latin typeface="Cambria Math" panose="02040503050406030204" pitchFamily="18" charset="0"/>
                          </a:rPr>
                          <m:t>=</m:t>
                        </m:r>
                      </m:oMath>
                    </m:oMathPara>
                  </a14:m>
                  <a:endParaRPr lang="en-US" altLang="ja-JP"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𝑣</m:t>
                            </m:r>
                          </m:num>
                          <m:den>
                            <m:r>
                              <a:rPr lang="en-US" altLang="ja-JP" b="0" i="1" dirty="0" smtClean="0">
                                <a:latin typeface="Cambria Math" panose="02040503050406030204" pitchFamily="18" charset="0"/>
                              </a:rPr>
                              <m:t>𝑟</m:t>
                            </m:r>
                          </m:den>
                        </m:f>
                        <m:r>
                          <a:rPr lang="en-US" altLang="ja-JP" b="0" i="1" smtClean="0">
                            <a:latin typeface="Cambria Math" panose="02040503050406030204" pitchFamily="18" charset="0"/>
                          </a:rPr>
                          <m:t>𝑛</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rad</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s</m:t>
                        </m:r>
                        <m:r>
                          <a:rPr lang="en-US" altLang="ja-JP" i="1" dirty="0">
                            <a:latin typeface="Cambria Math" panose="02040503050406030204" pitchFamily="18" charset="0"/>
                          </a:rPr>
                          <m:t>]</m:t>
                        </m:r>
                      </m:oMath>
                    </m:oMathPara>
                  </a14:m>
                  <a:endParaRPr lang="en-US" altLang="ja-JP" dirty="0"/>
                </a:p>
                <a:p>
                  <a:pPr algn="ctr"/>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107055" y="4495974"/>
                  <a:ext cx="1327210" cy="1119345"/>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3492343" y="1638521"/>
                <a:ext cx="3830477" cy="1754326"/>
              </a:xfrm>
              <a:prstGeom prst="rect">
                <a:avLst/>
              </a:prstGeom>
              <a:noFill/>
            </p:spPr>
            <p:txBody>
              <a:bodyPr wrap="square" rtlCol="0">
                <a:spAutoFit/>
              </a:bodyPr>
              <a:lstStyle/>
              <a:p>
                <a:r>
                  <a:rPr kumimoji="1" lang="ja-JP" altLang="en-US" dirty="0"/>
                  <a:t>モーター固有の値</a:t>
                </a:r>
                <a:endParaRPr kumimoji="1" lang="en-US" altLang="ja-JP" dirty="0"/>
              </a:p>
              <a:p>
                <a:r>
                  <a:rPr lang="ja-JP" altLang="en-US" dirty="0"/>
                  <a:t>・内部抵抗　　　：</a:t>
                </a:r>
                <a14:m>
                  <m:oMath xmlns:m="http://schemas.openxmlformats.org/officeDocument/2006/math">
                    <m:r>
                      <m:rPr>
                        <m:sty m:val="p"/>
                      </m:rPr>
                      <a:rPr lang="en-US" altLang="ja-JP" b="0" i="0" dirty="0" smtClean="0">
                        <a:latin typeface="Cambria Math" panose="02040503050406030204" pitchFamily="18" charset="0"/>
                      </a:rPr>
                      <m:t>R</m:t>
                    </m:r>
                    <m:r>
                      <a:rPr lang="en-US" altLang="ja-JP" i="1" dirty="0">
                        <a:latin typeface="Cambria Math" panose="02040503050406030204" pitchFamily="18" charset="0"/>
                      </a:rPr>
                      <m:t>[</m:t>
                    </m:r>
                    <m:r>
                      <m:rPr>
                        <m:sty m:val="p"/>
                      </m:rPr>
                      <a:rPr lang="el-GR" altLang="ja-JP" i="1" dirty="0" smtClean="0">
                        <a:latin typeface="Cambria Math" panose="02040503050406030204" pitchFamily="18" charset="0"/>
                        <a:ea typeface="Cambria Math" panose="02040503050406030204" pitchFamily="18" charset="0"/>
                      </a:rPr>
                      <m:t>Ω</m:t>
                    </m:r>
                    <m:r>
                      <a:rPr lang="en-US" altLang="ja-JP" i="1" dirty="0">
                        <a:latin typeface="Cambria Math" panose="02040503050406030204" pitchFamily="18" charset="0"/>
                      </a:rPr>
                      <m:t>]</m:t>
                    </m:r>
                  </m:oMath>
                </a14:m>
                <a:endParaRPr lang="en-US" altLang="ja-JP" dirty="0"/>
              </a:p>
              <a:p>
                <a:r>
                  <a:rPr kumimoji="1" lang="ja-JP" altLang="en-US" dirty="0"/>
                  <a:t>・慣性モーメント：</a:t>
                </a:r>
                <a14:m>
                  <m:oMath xmlns:m="http://schemas.openxmlformats.org/officeDocument/2006/math">
                    <m:r>
                      <a:rPr lang="en-US" altLang="ja-JP" i="1" dirty="0">
                        <a:latin typeface="Cambria Math" panose="02040503050406030204" pitchFamily="18" charset="0"/>
                      </a:rPr>
                      <m:t>𝐽</m:t>
                    </m:r>
                    <m:r>
                      <a:rPr lang="en-US" altLang="ja-JP" i="1" dirty="0">
                        <a:latin typeface="Cambria Math" panose="02040503050406030204" pitchFamily="18" charset="0"/>
                      </a:rPr>
                      <m:t>[</m:t>
                    </m:r>
                    <m:r>
                      <a:rPr lang="en-US" altLang="ja-JP" b="0" i="1" dirty="0" smtClean="0">
                        <a:latin typeface="Cambria Math" panose="02040503050406030204" pitchFamily="18" charset="0"/>
                      </a:rPr>
                      <m:t>𝑘𝑔</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r>
                      <a:rPr lang="en-US" altLang="ja-JP" i="1" dirty="0">
                        <a:latin typeface="Cambria Math" panose="02040503050406030204" pitchFamily="18" charset="0"/>
                      </a:rPr>
                      <m:t>]</m:t>
                    </m:r>
                  </m:oMath>
                </a14:m>
                <a:endParaRPr kumimoji="1" lang="en-US" altLang="ja-JP" dirty="0"/>
              </a:p>
              <a:p>
                <a:r>
                  <a:rPr lang="ja-JP" altLang="en-US" dirty="0"/>
                  <a:t>・トルク定数　　：</a:t>
                </a:r>
                <a14:m>
                  <m:oMath xmlns:m="http://schemas.openxmlformats.org/officeDocument/2006/math">
                    <m:r>
                      <m:rPr>
                        <m:sty m:val="p"/>
                      </m:rPr>
                      <a:rPr lang="en-US" altLang="ja-JP" b="0" i="0" dirty="0" smtClean="0">
                        <a:latin typeface="Cambria Math" panose="02040503050406030204" pitchFamily="18" charset="0"/>
                      </a:rPr>
                      <m:t>K</m:t>
                    </m:r>
                    <m:r>
                      <a:rPr lang="en-US" altLang="ja-JP" i="1" dirty="0">
                        <a:latin typeface="Cambria Math" panose="02040503050406030204" pitchFamily="18" charset="0"/>
                      </a:rPr>
                      <m:t>[</m:t>
                    </m:r>
                    <m:r>
                      <a:rPr lang="en-US" altLang="ja-JP" b="0" i="1" dirty="0" smtClean="0">
                        <a:latin typeface="Cambria Math" panose="02040503050406030204" pitchFamily="18" charset="0"/>
                      </a:rPr>
                      <m:t>𝑁𝑚</m:t>
                    </m:r>
                    <m:r>
                      <a:rPr lang="en-US" altLang="ja-JP" i="1" dirty="0">
                        <a:latin typeface="Cambria Math" panose="02040503050406030204" pitchFamily="18" charset="0"/>
                      </a:rPr>
                      <m:t>/</m:t>
                    </m:r>
                    <m:r>
                      <a:rPr lang="en-US" altLang="ja-JP" b="0" i="1" dirty="0" smtClean="0">
                        <a:latin typeface="Cambria Math" panose="02040503050406030204" pitchFamily="18" charset="0"/>
                      </a:rPr>
                      <m:t>𝐴</m:t>
                    </m:r>
                    <m:r>
                      <a:rPr lang="en-US" altLang="ja-JP" i="1" dirty="0">
                        <a:latin typeface="Cambria Math" panose="02040503050406030204" pitchFamily="18" charset="0"/>
                      </a:rPr>
                      <m:t>]</m:t>
                    </m:r>
                  </m:oMath>
                </a14:m>
                <a:endParaRPr kumimoji="1" lang="en-US" altLang="ja-JP" dirty="0"/>
              </a:p>
              <a:p>
                <a:r>
                  <a:rPr lang="ja-JP" altLang="en-US" dirty="0"/>
                  <a:t>・粘性抵抗　　　：</a:t>
                </a:r>
                <a14:m>
                  <m:oMath xmlns:m="http://schemas.openxmlformats.org/officeDocument/2006/math">
                    <m:r>
                      <a:rPr lang="en-US" altLang="ja-JP" i="1" dirty="0">
                        <a:latin typeface="Cambria Math" panose="02040503050406030204" pitchFamily="18" charset="0"/>
                      </a:rPr>
                      <m:t>𝐷</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r>
                      <a:rPr lang="en-US" altLang="ja-JP" b="0" i="1" dirty="0" smtClean="0">
                        <a:latin typeface="Cambria Math" panose="02040503050406030204" pitchFamily="18" charset="0"/>
                      </a:rPr>
                      <m:t>𝑟𝑎𝑑</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𝑠</m:t>
                    </m:r>
                    <m:r>
                      <a:rPr lang="en-US" altLang="ja-JP" b="0" i="1" dirty="0" smtClean="0">
                        <a:latin typeface="Cambria Math" panose="02040503050406030204" pitchFamily="18" charset="0"/>
                      </a:rPr>
                      <m:t>)]</m:t>
                    </m:r>
                  </m:oMath>
                </a14:m>
                <a:endParaRPr lang="en-US" altLang="ja-JP" dirty="0"/>
              </a:p>
              <a:p>
                <a:r>
                  <a:rPr lang="ja-JP" altLang="en-US" dirty="0"/>
                  <a:t>・減速比　　　　：</a:t>
                </a:r>
                <a14:m>
                  <m:oMath xmlns:m="http://schemas.openxmlformats.org/officeDocument/2006/math">
                    <m:r>
                      <m:rPr>
                        <m:sty m:val="p"/>
                      </m:rPr>
                      <a:rPr lang="en-US" altLang="ja-JP" b="0" i="0" dirty="0" smtClean="0">
                        <a:latin typeface="Cambria Math" panose="02040503050406030204" pitchFamily="18" charset="0"/>
                      </a:rPr>
                      <m:t>n</m:t>
                    </m:r>
                    <m:r>
                      <a:rPr lang="en-US" altLang="ja-JP" i="1" dirty="0">
                        <a:latin typeface="Cambria Math" panose="02040503050406030204" pitchFamily="18" charset="0"/>
                      </a:rPr>
                      <m:t>[</m:t>
                    </m:r>
                    <m:r>
                      <a:rPr lang="en-US" altLang="ja-JP" b="0" i="1" dirty="0" smtClean="0">
                        <a:latin typeface="Cambria Math" panose="02040503050406030204" pitchFamily="18" charset="0"/>
                      </a:rPr>
                      <m:t>−</m:t>
                    </m:r>
                    <m:r>
                      <a:rPr lang="en-US" altLang="ja-JP" i="1" dirty="0">
                        <a:latin typeface="Cambria Math" panose="02040503050406030204" pitchFamily="18" charset="0"/>
                      </a:rPr>
                      <m:t>]</m:t>
                    </m:r>
                  </m:oMath>
                </a14:m>
                <a:endParaRPr lang="en-US" altLang="ja-JP"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492343" y="1638521"/>
                <a:ext cx="3830477" cy="1754326"/>
              </a:xfrm>
              <a:prstGeom prst="rect">
                <a:avLst/>
              </a:prstGeom>
              <a:blipFill>
                <a:blip r:embed="rId6"/>
                <a:stretch>
                  <a:fillRect l="-1433" t="-2083" r="-637" b="-4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6413440" y="3191306"/>
                <a:ext cx="5670034" cy="2057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000" i="1" smtClean="0">
                              <a:latin typeface="Cambria Math" panose="02040503050406030204" pitchFamily="18" charset="0"/>
                            </a:rPr>
                          </m:ctrlPr>
                        </m:dPr>
                        <m:e>
                          <m:eqArr>
                            <m:eqArrPr>
                              <m:ctrlPr>
                                <a:rPr kumimoji="1" lang="en-US" altLang="ja-JP" sz="4000" i="1" smtClean="0">
                                  <a:latin typeface="Cambria Math" panose="02040503050406030204" pitchFamily="18" charset="0"/>
                                </a:rPr>
                              </m:ctrlPr>
                            </m:eqArrPr>
                            <m:e>
                              <m:r>
                                <a:rPr kumimoji="1" lang="en-US" altLang="ja-JP" sz="4000" b="0" i="1" smtClean="0">
                                  <a:latin typeface="Cambria Math" panose="02040503050406030204" pitchFamily="18" charset="0"/>
                                </a:rPr>
                                <m:t>𝑅𝐼</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𝐾</m:t>
                              </m:r>
                              <m:r>
                                <a:rPr kumimoji="1" lang="ja-JP" altLang="en-US" sz="4000" b="0" i="1" smtClean="0">
                                  <a:latin typeface="Cambria Math" panose="02040503050406030204" pitchFamily="18" charset="0"/>
                                </a:rPr>
                                <m:t>𝜔</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𝑢</m:t>
                              </m:r>
                            </m:e>
                            <m:e>
                              <m:r>
                                <a:rPr kumimoji="1" lang="en-US" altLang="ja-JP" sz="4000" b="0" i="1" smtClean="0">
                                  <a:latin typeface="Cambria Math" panose="02040503050406030204" pitchFamily="18" charset="0"/>
                                </a:rPr>
                                <m:t>𝐽</m:t>
                              </m:r>
                              <m:acc>
                                <m:accPr>
                                  <m:chr m:val="̇"/>
                                  <m:ctrlPr>
                                    <a:rPr kumimoji="1" lang="en-US" altLang="ja-JP" sz="4000" b="0" i="1" smtClean="0">
                                      <a:latin typeface="Cambria Math" panose="02040503050406030204" pitchFamily="18" charset="0"/>
                                    </a:rPr>
                                  </m:ctrlPr>
                                </m:accPr>
                                <m:e>
                                  <m:r>
                                    <a:rPr kumimoji="1" lang="ja-JP" altLang="en-US" sz="4000" b="0" i="1" smtClean="0">
                                      <a:latin typeface="Cambria Math" panose="02040503050406030204" pitchFamily="18" charset="0"/>
                                    </a:rPr>
                                    <m:t>𝜔</m:t>
                                  </m:r>
                                </m:e>
                              </m:acc>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𝐷</m:t>
                                  </m:r>
                                </m:num>
                                <m:den>
                                  <m:r>
                                    <a:rPr kumimoji="1" lang="en-US" altLang="ja-JP" sz="4000" b="0" i="1" smtClean="0">
                                      <a:latin typeface="Cambria Math" panose="02040503050406030204" pitchFamily="18" charset="0"/>
                                    </a:rPr>
                                    <m:t>𝑛</m:t>
                                  </m:r>
                                </m:den>
                              </m:f>
                              <m:r>
                                <a:rPr kumimoji="1" lang="ja-JP" altLang="en-US" sz="4000" b="0" i="1" smtClean="0">
                                  <a:latin typeface="Cambria Math" panose="02040503050406030204" pitchFamily="18" charset="0"/>
                                </a:rPr>
                                <m:t>𝜔</m:t>
                              </m:r>
                              <m:r>
                                <a:rPr kumimoji="1" lang="en-US" altLang="ja-JP" sz="4000" b="0" i="1" smtClean="0">
                                  <a:latin typeface="Cambria Math" panose="02040503050406030204" pitchFamily="18" charset="0"/>
                                </a:rPr>
                                <m:t>−</m:t>
                              </m:r>
                              <m:f>
                                <m:fPr>
                                  <m:ctrlPr>
                                    <a:rPr lang="en-US" altLang="ja-JP" sz="4000" b="0" i="1" smtClean="0">
                                      <a:latin typeface="Cambria Math" panose="02040503050406030204" pitchFamily="18" charset="0"/>
                                    </a:rPr>
                                  </m:ctrlPr>
                                </m:fPr>
                                <m:num>
                                  <m:r>
                                    <a:rPr lang="en-US" altLang="ja-JP" sz="4000" i="1">
                                      <a:latin typeface="Cambria Math" panose="02040503050406030204" pitchFamily="18" charset="0"/>
                                    </a:rPr>
                                    <m:t>𝑇</m:t>
                                  </m:r>
                                </m:num>
                                <m:den>
                                  <m:r>
                                    <a:rPr lang="en-US" altLang="ja-JP" sz="4000" b="0" i="1" smtClean="0">
                                      <a:latin typeface="Cambria Math" panose="02040503050406030204" pitchFamily="18" charset="0"/>
                                    </a:rPr>
                                    <m:t>𝑛</m:t>
                                  </m:r>
                                </m:den>
                              </m:f>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𝐾𝐼</m:t>
                              </m:r>
                            </m:e>
                          </m:eqArr>
                        </m:e>
                      </m:d>
                    </m:oMath>
                  </m:oMathPara>
                </a14:m>
                <a:endParaRPr kumimoji="1" lang="ja-JP" altLang="en-US" sz="28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413440" y="3191306"/>
                <a:ext cx="5670034" cy="2057551"/>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p:txBody>
          <a:bodyPr/>
          <a:lstStyle/>
          <a:p>
            <a:r>
              <a:rPr lang="ja-JP" altLang="en-US" dirty="0"/>
              <a:t>運動方程式</a:t>
            </a:r>
          </a:p>
        </p:txBody>
      </p:sp>
      <p:sp>
        <p:nvSpPr>
          <p:cNvPr id="19" name="テキスト ボックス 18"/>
          <p:cNvSpPr txBox="1"/>
          <p:nvPr/>
        </p:nvSpPr>
        <p:spPr>
          <a:xfrm>
            <a:off x="8168399" y="2294131"/>
            <a:ext cx="2160116" cy="954107"/>
          </a:xfrm>
          <a:prstGeom prst="rect">
            <a:avLst/>
          </a:prstGeom>
          <a:noFill/>
        </p:spPr>
        <p:txBody>
          <a:bodyPr wrap="square" rtlCol="0">
            <a:spAutoFit/>
          </a:bodyPr>
          <a:lstStyle/>
          <a:p>
            <a:r>
              <a:rPr kumimoji="1" lang="ja-JP" altLang="en-US" sz="2800" dirty="0"/>
              <a:t>電圧の式と</a:t>
            </a:r>
            <a:endParaRPr kumimoji="1" lang="en-US" altLang="ja-JP" sz="2800" dirty="0"/>
          </a:p>
          <a:p>
            <a:r>
              <a:rPr lang="ja-JP" altLang="en-US" sz="2800" dirty="0"/>
              <a:t>トルクの式</a:t>
            </a:r>
            <a:endParaRPr kumimoji="1" lang="ja-JP" altLang="en-US" sz="2800" dirty="0"/>
          </a:p>
        </p:txBody>
      </p:sp>
      <p:sp>
        <p:nvSpPr>
          <p:cNvPr id="20" name="矢印: 右 19"/>
          <p:cNvSpPr/>
          <p:nvPr/>
        </p:nvSpPr>
        <p:spPr>
          <a:xfrm>
            <a:off x="4079280" y="3741674"/>
            <a:ext cx="2702520" cy="129024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13</a:t>
            </a:fld>
            <a:endParaRPr kumimoji="1" lang="ja-JP" altLang="en-US"/>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4" name="テキスト プレースホルダー 3"/>
          <p:cNvSpPr>
            <a:spLocks noGrp="1"/>
          </p:cNvSpPr>
          <p:nvPr>
            <p:ph type="body" idx="1"/>
          </p:nvPr>
        </p:nvSpPr>
        <p:spPr/>
        <p:txBody>
          <a:bodyPr/>
          <a:lstStyle/>
          <a:p>
            <a:r>
              <a:rPr lang="ja-JP" altLang="en-US" dirty="0"/>
              <a:t>古典制御</a:t>
            </a:r>
          </a:p>
        </p:txBody>
      </p:sp>
      <p:sp>
        <p:nvSpPr>
          <p:cNvPr id="3" name="コンテンツ プレースホルダー 2"/>
          <p:cNvSpPr>
            <a:spLocks noGrp="1"/>
          </p:cNvSpPr>
          <p:nvPr>
            <p:ph sz="half" idx="2"/>
          </p:nvPr>
        </p:nvSpPr>
        <p:spPr>
          <a:xfrm>
            <a:off x="839788" y="2505075"/>
            <a:ext cx="5157787" cy="2417445"/>
          </a:xfrm>
        </p:spPr>
        <p:txBody>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負荷のないモータに掛ける電圧と回転数の関係</a:t>
            </a:r>
            <a:endParaRPr lang="en-US" altLang="ja-JP" dirty="0"/>
          </a:p>
        </p:txBody>
      </p:sp>
      <p:sp>
        <p:nvSpPr>
          <p:cNvPr id="5" name="テキスト プレースホルダー 4"/>
          <p:cNvSpPr>
            <a:spLocks noGrp="1"/>
          </p:cNvSpPr>
          <p:nvPr>
            <p:ph type="body" sz="quarter" idx="3"/>
          </p:nvPr>
        </p:nvSpPr>
        <p:spPr/>
        <p:txBody>
          <a:bodyPr/>
          <a:lstStyle/>
          <a:p>
            <a:r>
              <a:rPr kumimoji="1" lang="ja-JP" altLang="en-US" dirty="0"/>
              <a:t>現代制御</a:t>
            </a:r>
          </a:p>
        </p:txBody>
      </p:sp>
      <p:sp>
        <p:nvSpPr>
          <p:cNvPr id="6" name="コンテンツ プレースホルダー 5"/>
          <p:cNvSpPr>
            <a:spLocks noGrp="1"/>
          </p:cNvSpPr>
          <p:nvPr>
            <p:ph sz="quarter" idx="4"/>
          </p:nvPr>
        </p:nvSpPr>
        <p:spPr>
          <a:xfrm>
            <a:off x="6172200" y="2505075"/>
            <a:ext cx="5183188" cy="2920365"/>
          </a:xfrm>
        </p:spPr>
        <p:txBody>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負荷のないモータに掛ける電圧によって内部状態（電流やトルク）が変化し、それによって回転数が変わる</a:t>
            </a:r>
            <a:endParaRPr kumimoji="1" lang="ja-JP" altLang="en-US"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77340" y="5774008"/>
                <a:ext cx="40233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𝜔</m:t>
                      </m:r>
                      <m:r>
                        <a:rPr lang="en-US" altLang="ja-JP" sz="3200" i="1">
                          <a:latin typeface="Cambria Math" panose="02040503050406030204" pitchFamily="18" charset="0"/>
                        </a:rPr>
                        <m:t>(</m:t>
                      </m:r>
                      <m:r>
                        <a:rPr lang="en-US" altLang="ja-JP" sz="3200" i="1">
                          <a:latin typeface="Cambria Math" panose="02040503050406030204" pitchFamily="18" charset="0"/>
                        </a:rPr>
                        <m:t>𝑡</m:t>
                      </m:r>
                      <m:r>
                        <a:rPr lang="en-US" altLang="ja-JP" sz="3200" i="1">
                          <a:latin typeface="Cambria Math" panose="02040503050406030204" pitchFamily="18" charset="0"/>
                        </a:rPr>
                        <m:t>)=</m:t>
                      </m:r>
                      <m:r>
                        <a:rPr kumimoji="1" lang="en-US" altLang="ja-JP" sz="3200" b="0" i="1" smtClean="0">
                          <a:latin typeface="Cambria Math" panose="02040503050406030204" pitchFamily="18" charset="0"/>
                        </a:rPr>
                        <m:t>𝐺𝑢</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77340" y="5774008"/>
                <a:ext cx="4023360"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6461760" y="5539648"/>
                <a:ext cx="4457700" cy="1053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i="1">
                                      <a:latin typeface="Cambria Math" panose="02040503050406030204" pitchFamily="18" charset="0"/>
                                    </a:rPr>
                                    <m:t>𝑥</m:t>
                                  </m:r>
                                </m:e>
                              </m:acc>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𝐴𝑥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a:rPr lang="en-US" altLang="ja-JP" sz="2800" i="1">
                                  <a:latin typeface="Cambria Math" panose="02040503050406030204" pitchFamily="18" charset="0"/>
                                </a:rPr>
                                <m:t>𝐵𝑢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e>
                            <m:e>
                              <m:r>
                                <a:rPr lang="ja-JP" altLang="en-US" sz="2800" i="1" smtClean="0">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461760" y="5539648"/>
                <a:ext cx="4457700" cy="1053494"/>
              </a:xfrm>
              <a:prstGeom prst="rect">
                <a:avLst/>
              </a:prstGeom>
              <a:blipFill>
                <a:blip r:embed="rId4"/>
                <a:stretch>
                  <a:fillRect/>
                </a:stretch>
              </a:blipFill>
            </p:spPr>
            <p:txBody>
              <a:bodyPr/>
              <a:lstStyle/>
              <a:p>
                <a:r>
                  <a:rPr lang="ja-JP" altLang="en-US">
                    <a:noFill/>
                  </a:rPr>
                  <a:t> </a:t>
                </a:r>
              </a:p>
            </p:txBody>
          </p:sp>
        </mc:Fallback>
      </mc:AlternateContent>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14</a:t>
            </a:fld>
            <a:endParaRPr kumimoji="1" lang="ja-JP" altLang="en-US"/>
          </a:p>
        </p:txBody>
      </p:sp>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4" name="テキスト プレースホルダー 3"/>
          <p:cNvSpPr>
            <a:spLocks noGrp="1"/>
          </p:cNvSpPr>
          <p:nvPr>
            <p:ph type="body" idx="1"/>
          </p:nvPr>
        </p:nvSpPr>
        <p:spPr>
          <a:xfrm>
            <a:off x="839788" y="964883"/>
            <a:ext cx="5157787" cy="823912"/>
          </a:xfrm>
        </p:spPr>
        <p:txBody>
          <a:bodyPr/>
          <a:lstStyle/>
          <a:p>
            <a:r>
              <a:rPr lang="ja-JP" altLang="en-US" dirty="0"/>
              <a:t>伝達関数</a:t>
            </a:r>
          </a:p>
        </p:txBody>
      </p:sp>
      <p:sp>
        <p:nvSpPr>
          <p:cNvPr id="3" name="コンテンツ プレースホルダー 2"/>
          <p:cNvSpPr>
            <a:spLocks noGrp="1"/>
          </p:cNvSpPr>
          <p:nvPr>
            <p:ph sz="half" idx="2"/>
          </p:nvPr>
        </p:nvSpPr>
        <p:spPr>
          <a:xfrm>
            <a:off x="839788" y="1788795"/>
            <a:ext cx="5157787" cy="2417445"/>
          </a:xfrm>
        </p:spPr>
        <p:txBody>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モータに掛ける電圧と回転数の関係</a:t>
            </a:r>
            <a:endParaRPr lang="en-US" altLang="ja-JP" dirty="0"/>
          </a:p>
        </p:txBody>
      </p:sp>
      <mc:AlternateContent xmlns:mc="http://schemas.openxmlformats.org/markup-compatibility/2006" xmlns:a14="http://schemas.microsoft.com/office/drawing/2010/main">
        <mc:Choice Requires="a14">
          <p:sp>
            <p:nvSpPr>
              <p:cNvPr id="9" name="テキスト ボックス 8"/>
              <p:cNvSpPr txBox="1"/>
              <p:nvPr/>
            </p:nvSpPr>
            <p:spPr>
              <a:xfrm>
                <a:off x="1196340" y="4791028"/>
                <a:ext cx="402336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4400" i="1" smtClean="0">
                          <a:latin typeface="Cambria Math" panose="02040503050406030204" pitchFamily="18" charset="0"/>
                        </a:rPr>
                        <m:t>𝜔</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𝐺𝑢</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m:t>
                      </m:r>
                    </m:oMath>
                  </m:oMathPara>
                </a14:m>
                <a:endParaRPr kumimoji="1" lang="ja-JP" altLang="en-US" sz="28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196340" y="4791028"/>
                <a:ext cx="4023360" cy="769441"/>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7513320" y="539114"/>
            <a:ext cx="2552700" cy="163258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rPr>
              <a:t>電圧</a:t>
            </a:r>
            <a:endParaRPr kumimoji="1" lang="ja-JP" altLang="en-US" dirty="0">
              <a:solidFill>
                <a:schemeClr val="tx1"/>
              </a:solidFill>
            </a:endParaRPr>
          </a:p>
        </p:txBody>
      </p:sp>
      <p:sp>
        <p:nvSpPr>
          <p:cNvPr id="14" name="四角形: 角を丸くする 13"/>
          <p:cNvSpPr/>
          <p:nvPr/>
        </p:nvSpPr>
        <p:spPr>
          <a:xfrm>
            <a:off x="7086600" y="2171700"/>
            <a:ext cx="3406140" cy="175545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solidFill>
              </a:rPr>
              <a:t>モータ</a:t>
            </a:r>
            <a:endParaRPr kumimoji="1" lang="ja-JP" altLang="en-US" sz="1400" dirty="0">
              <a:solidFill>
                <a:schemeClr val="tx1"/>
              </a:solidFill>
            </a:endParaRPr>
          </a:p>
        </p:txBody>
      </p:sp>
      <p:sp>
        <p:nvSpPr>
          <p:cNvPr id="15" name="矢印: 下 14"/>
          <p:cNvSpPr/>
          <p:nvPr/>
        </p:nvSpPr>
        <p:spPr>
          <a:xfrm>
            <a:off x="7513320" y="3927157"/>
            <a:ext cx="2552700" cy="168306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回転数</a:t>
            </a:r>
            <a:endParaRPr kumimoji="1" lang="ja-JP" altLang="en-US" dirty="0">
              <a:solidFill>
                <a:schemeClr val="tx1"/>
              </a:solidFill>
            </a:endParaRP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15</a:t>
            </a:fld>
            <a:endParaRPr kumimoji="1" lang="ja-JP" altLang="en-US"/>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5" name="テキスト プレースホルダー 4"/>
          <p:cNvSpPr>
            <a:spLocks noGrp="1"/>
          </p:cNvSpPr>
          <p:nvPr>
            <p:ph type="body" sz="quarter" idx="3"/>
          </p:nvPr>
        </p:nvSpPr>
        <p:spPr>
          <a:xfrm>
            <a:off x="839788" y="972503"/>
            <a:ext cx="5183188" cy="823912"/>
          </a:xfrm>
        </p:spPr>
        <p:txBody>
          <a:bodyPr/>
          <a:lstStyle/>
          <a:p>
            <a:r>
              <a:rPr kumimoji="1" lang="ja-JP" altLang="en-US" dirty="0"/>
              <a:t>状態方程式</a:t>
            </a:r>
          </a:p>
        </p:txBody>
      </p:sp>
      <p:sp>
        <p:nvSpPr>
          <p:cNvPr id="6" name="コンテンツ プレースホルダー 5"/>
          <p:cNvSpPr>
            <a:spLocks noGrp="1"/>
          </p:cNvSpPr>
          <p:nvPr>
            <p:ph sz="quarter" idx="4"/>
          </p:nvPr>
        </p:nvSpPr>
        <p:spPr>
          <a:xfrm>
            <a:off x="839788" y="1796415"/>
            <a:ext cx="5183188" cy="2920365"/>
          </a:xfrm>
        </p:spPr>
        <p:txBody>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モータに掛ける電圧によって内部状態（電流やトルク）が変化し、それによって回転数が変わる</a:t>
            </a:r>
            <a:endParaRPr kumimoji="1" lang="ja-JP" altLang="en-US"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90563" y="4716780"/>
                <a:ext cx="5740715" cy="1602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400" i="1" smtClean="0">
                              <a:latin typeface="Cambria Math" panose="02040503050406030204" pitchFamily="18" charset="0"/>
                            </a:rPr>
                          </m:ctrlPr>
                        </m:dPr>
                        <m:e>
                          <m:eqArr>
                            <m:eqArrPr>
                              <m:ctrlPr>
                                <a:rPr kumimoji="1" lang="en-US" altLang="ja-JP" sz="4400" i="1" smtClean="0">
                                  <a:latin typeface="Cambria Math" panose="02040503050406030204" pitchFamily="18" charset="0"/>
                                </a:rPr>
                              </m:ctrlPr>
                            </m:eqArrPr>
                            <m:e>
                              <m:acc>
                                <m:accPr>
                                  <m:chr m:val="̇"/>
                                  <m:ctrlPr>
                                    <a:rPr lang="ja-JP" altLang="en-US" sz="4400" i="1">
                                      <a:latin typeface="Cambria Math" panose="02040503050406030204" pitchFamily="18" charset="0"/>
                                    </a:rPr>
                                  </m:ctrlPr>
                                </m:accPr>
                                <m:e>
                                  <m:r>
                                    <a:rPr lang="en-US" altLang="ja-JP" sz="4400" i="1">
                                      <a:latin typeface="Cambria Math" panose="02040503050406030204" pitchFamily="18" charset="0"/>
                                    </a:rPr>
                                    <m:t>𝑥</m:t>
                                  </m:r>
                                </m:e>
                              </m:acc>
                              <m:r>
                                <a:rPr lang="en-US" altLang="ja-JP" sz="4400" i="1">
                                  <a:latin typeface="Cambria Math" panose="02040503050406030204" pitchFamily="18" charset="0"/>
                                </a:rPr>
                                <m:t>(</m:t>
                              </m:r>
                              <m:r>
                                <a:rPr lang="en-US" altLang="ja-JP" sz="4400" i="1">
                                  <a:latin typeface="Cambria Math" panose="02040503050406030204" pitchFamily="18" charset="0"/>
                                </a:rPr>
                                <m:t>𝑡</m:t>
                              </m:r>
                              <m:r>
                                <a:rPr lang="en-US" altLang="ja-JP" sz="4400" i="1">
                                  <a:latin typeface="Cambria Math" panose="02040503050406030204" pitchFamily="18" charset="0"/>
                                </a:rPr>
                                <m:t>)=</m:t>
                              </m:r>
                              <m:r>
                                <a:rPr lang="en-US" altLang="ja-JP" sz="4400" i="1">
                                  <a:latin typeface="Cambria Math" panose="02040503050406030204" pitchFamily="18" charset="0"/>
                                </a:rPr>
                                <m:t>𝐴𝑥</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r>
                                <a:rPr lang="en-US" altLang="ja-JP" sz="4400" i="1">
                                  <a:latin typeface="Cambria Math" panose="02040503050406030204" pitchFamily="18" charset="0"/>
                                </a:rPr>
                                <m:t>𝐵𝑢</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e>
                            <m:e>
                              <m:r>
                                <a:rPr lang="ja-JP" altLang="en-US" sz="4400" i="1" smtClean="0">
                                  <a:latin typeface="Cambria Math" panose="02040503050406030204" pitchFamily="18" charset="0"/>
                                </a:rPr>
                                <m:t>𝜔</m:t>
                              </m:r>
                              <m:r>
                                <a:rPr lang="en-US" altLang="ja-JP" sz="4400" i="1">
                                  <a:latin typeface="Cambria Math" panose="02040503050406030204" pitchFamily="18" charset="0"/>
                                </a:rPr>
                                <m:t>(</m:t>
                              </m:r>
                              <m:r>
                                <a:rPr lang="en-US" altLang="ja-JP" sz="4400" i="1">
                                  <a:latin typeface="Cambria Math" panose="02040503050406030204" pitchFamily="18" charset="0"/>
                                </a:rPr>
                                <m:t>𝑡</m:t>
                              </m:r>
                              <m:r>
                                <a:rPr lang="en-US" altLang="ja-JP" sz="4400" i="1">
                                  <a:latin typeface="Cambria Math" panose="02040503050406030204" pitchFamily="18" charset="0"/>
                                </a:rPr>
                                <m:t>)=</m:t>
                              </m:r>
                              <m:r>
                                <a:rPr lang="en-US" altLang="ja-JP" sz="4400" i="1">
                                  <a:latin typeface="Cambria Math" panose="02040503050406030204" pitchFamily="18" charset="0"/>
                                </a:rPr>
                                <m:t>𝐶𝑥</m:t>
                              </m:r>
                              <m:r>
                                <a:rPr lang="en-US" altLang="ja-JP" sz="4400" i="1" smtClean="0">
                                  <a:latin typeface="Cambria Math" panose="02040503050406030204" pitchFamily="18" charset="0"/>
                                </a:rPr>
                                <m:t>(</m:t>
                              </m:r>
                              <m:r>
                                <a:rPr lang="en-US" altLang="ja-JP" sz="4400" i="1" smtClean="0">
                                  <a:latin typeface="Cambria Math" panose="02040503050406030204" pitchFamily="18" charset="0"/>
                                </a:rPr>
                                <m:t>𝑡</m:t>
                              </m:r>
                              <m:r>
                                <a:rPr lang="en-US" altLang="ja-JP" sz="4400" i="1" smtClean="0">
                                  <a:latin typeface="Cambria Math" panose="02040503050406030204" pitchFamily="18" charset="0"/>
                                </a:rPr>
                                <m:t>)+</m:t>
                              </m:r>
                              <m:r>
                                <a:rPr lang="en-US" altLang="ja-JP" sz="4400" i="1">
                                  <a:latin typeface="Cambria Math" panose="02040503050406030204" pitchFamily="18" charset="0"/>
                                </a:rPr>
                                <m:t>𝐷𝑢</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r>
                                <m:rPr>
                                  <m:nor/>
                                </m:rPr>
                                <a:rPr lang="ja-JP" altLang="en-US" sz="4400" dirty="0"/>
                                <m:t> </m:t>
                              </m:r>
                            </m:e>
                          </m:eqArr>
                        </m:e>
                      </m:d>
                    </m:oMath>
                  </m:oMathPara>
                </a14:m>
                <a:endParaRPr kumimoji="1" lang="en-US" altLang="ja-JP" b="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90563" y="4716780"/>
                <a:ext cx="5740715" cy="1602683"/>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7513320" y="539115"/>
            <a:ext cx="2552700" cy="119596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rPr>
              <a:t>電圧</a:t>
            </a:r>
            <a:endParaRPr kumimoji="1" lang="ja-JP" altLang="en-US" dirty="0">
              <a:solidFill>
                <a:schemeClr val="tx1"/>
              </a:solidFill>
            </a:endParaRPr>
          </a:p>
        </p:txBody>
      </p:sp>
      <p:sp>
        <p:nvSpPr>
          <p:cNvPr id="15" name="矢印: 下 14"/>
          <p:cNvSpPr/>
          <p:nvPr/>
        </p:nvSpPr>
        <p:spPr>
          <a:xfrm>
            <a:off x="7513320" y="4945381"/>
            <a:ext cx="2552700" cy="1449704"/>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回転数</a:t>
            </a:r>
            <a:endParaRPr kumimoji="1" lang="ja-JP" altLang="en-US" dirty="0">
              <a:solidFill>
                <a:schemeClr val="tx1"/>
              </a:solidFill>
            </a:endParaRPr>
          </a:p>
        </p:txBody>
      </p:sp>
      <p:sp>
        <p:nvSpPr>
          <p:cNvPr id="19" name="四角形: 角を丸くする 18"/>
          <p:cNvSpPr/>
          <p:nvPr/>
        </p:nvSpPr>
        <p:spPr>
          <a:xfrm>
            <a:off x="6431280" y="1735083"/>
            <a:ext cx="4716780" cy="321029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四角形: 角を丸くする 13"/>
          <p:cNvSpPr/>
          <p:nvPr/>
        </p:nvSpPr>
        <p:spPr>
          <a:xfrm>
            <a:off x="6172200" y="1531211"/>
            <a:ext cx="1341120" cy="51612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モータ</a:t>
            </a:r>
            <a:endParaRPr kumimoji="1" lang="ja-JP" altLang="en-US" sz="1100" dirty="0">
              <a:solidFill>
                <a:schemeClr val="tx1"/>
              </a:solidFill>
            </a:endParaRPr>
          </a:p>
        </p:txBody>
      </p:sp>
      <p:sp>
        <p:nvSpPr>
          <p:cNvPr id="20" name="四角形: 対角を切り取る 19"/>
          <p:cNvSpPr/>
          <p:nvPr/>
        </p:nvSpPr>
        <p:spPr>
          <a:xfrm>
            <a:off x="6897370" y="2942667"/>
            <a:ext cx="1535430" cy="88392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電流</a:t>
            </a:r>
          </a:p>
        </p:txBody>
      </p:sp>
      <p:sp>
        <p:nvSpPr>
          <p:cNvPr id="21" name="四角形: 対角を切り取る 20"/>
          <p:cNvSpPr/>
          <p:nvPr/>
        </p:nvSpPr>
        <p:spPr>
          <a:xfrm>
            <a:off x="9126854" y="2942665"/>
            <a:ext cx="1592580" cy="88392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トルク</a:t>
            </a:r>
          </a:p>
        </p:txBody>
      </p:sp>
      <p:cxnSp>
        <p:nvCxnSpPr>
          <p:cNvPr id="24" name="コネクタ: 曲線 23"/>
          <p:cNvCxnSpPr>
            <a:cxnSpLocks/>
            <a:endCxn id="20" idx="3"/>
          </p:cNvCxnSpPr>
          <p:nvPr/>
        </p:nvCxnSpPr>
        <p:spPr>
          <a:xfrm rot="5400000">
            <a:off x="7623587" y="1776583"/>
            <a:ext cx="1207582" cy="1124586"/>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8752616" y="1772137"/>
            <a:ext cx="1207582" cy="1133474"/>
          </a:xfrm>
          <a:prstGeom prst="curvedConnector3">
            <a:avLst>
              <a:gd name="adj1" fmla="val 4921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7694960" y="3850671"/>
            <a:ext cx="1107383" cy="108203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8797009" y="3819246"/>
            <a:ext cx="1118796" cy="1133474"/>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16</a:t>
            </a:fld>
            <a:endParaRPr kumimoji="1" lang="ja-JP" altLang="en-US"/>
          </a:p>
        </p:txBody>
      </p: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状態方程式に変換</a:t>
            </a:r>
            <a:endParaRPr kumimoji="1" lang="ja-JP" altLang="en-US" dirty="0"/>
          </a:p>
        </p:txBody>
      </p:sp>
      <mc:AlternateContent xmlns:mc="http://schemas.openxmlformats.org/markup-compatibility/2006" xmlns:a14="http://schemas.microsoft.com/office/drawing/2010/main">
        <mc:Choice Requires="a14">
          <p:sp>
            <p:nvSpPr>
              <p:cNvPr id="8" name="テキスト ボックス 7"/>
              <p:cNvSpPr txBox="1"/>
              <p:nvPr/>
            </p:nvSpPr>
            <p:spPr>
              <a:xfrm>
                <a:off x="3745230" y="5257708"/>
                <a:ext cx="4457700" cy="1053494"/>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b="0" i="1" smtClean="0">
                                      <a:latin typeface="Cambria Math" panose="02040503050406030204" pitchFamily="18" charset="0"/>
                                    </a:rPr>
                                    <m:t>𝑣</m:t>
                                  </m:r>
                                </m:e>
                              </m:acc>
                              <m:d>
                                <m:dPr>
                                  <m:ctrlPr>
                                    <a:rPr lang="en-US" altLang="ja-JP" sz="2800" i="1">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r>
                                <a:rPr lang="en-US" altLang="ja-JP" sz="2800" i="1">
                                  <a:latin typeface="Cambria Math" panose="02040503050406030204" pitchFamily="18" charset="0"/>
                                </a:rPr>
                                <m:t>𝐴𝑣</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m:t>
                              </m:r>
                              <m:r>
                                <a:rPr lang="en-US" altLang="ja-JP" sz="2800" i="1">
                                  <a:latin typeface="Cambria Math" panose="02040503050406030204" pitchFamily="18" charset="0"/>
                                </a:rPr>
                                <m:t>𝐵𝑢</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𝐺</m:t>
                              </m:r>
                            </m:e>
                            <m:e>
                              <m:r>
                                <a:rPr lang="en-US" altLang="ja-JP" sz="2800" b="0" i="1" smtClean="0">
                                  <a:latin typeface="Cambria Math" panose="02040503050406030204" pitchFamily="18" charset="0"/>
                                </a:rPr>
                                <m:t>𝐼</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𝐶𝑣</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3745230" y="5257708"/>
                <a:ext cx="4457700" cy="1053494"/>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428750" y="1630588"/>
                <a:ext cx="9460230" cy="23011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b="0" i="1" smtClean="0">
                                      <a:latin typeface="Cambria Math" panose="02040503050406030204" pitchFamily="18" charset="0"/>
                                    </a:rPr>
                                    <m:t>𝑣</m:t>
                                  </m:r>
                                </m:e>
                              </m:acc>
                              <m:d>
                                <m:dPr>
                                  <m:ctrlPr>
                                    <a:rPr lang="en-US" altLang="ja-JP" sz="2800" i="1">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𝑅𝐷</m:t>
                                  </m:r>
                                  <m:r>
                                    <a:rPr lang="en-US" altLang="ja-JP" sz="2800" i="1">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𝐾</m:t>
                                      </m:r>
                                    </m:e>
                                    <m:sup>
                                      <m:r>
                                        <a:rPr lang="en-US" altLang="ja-JP" sz="2800" b="0" i="1" smtClean="0">
                                          <a:latin typeface="Cambria Math" panose="02040503050406030204" pitchFamily="18" charset="0"/>
                                        </a:rPr>
                                        <m:t>2</m:t>
                                      </m:r>
                                    </m:sup>
                                  </m:sSup>
                                </m:num>
                                <m:den>
                                  <m:r>
                                    <a:rPr lang="en-US" altLang="ja-JP" sz="2800" b="0" i="1" smtClean="0">
                                      <a:latin typeface="Cambria Math" panose="02040503050406030204" pitchFamily="18" charset="0"/>
                                    </a:rPr>
                                    <m:t>𝑅𝐽</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𝑟</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𝑚</m:t>
                                      </m:r>
                                    </m:num>
                                    <m:den>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𝑛</m:t>
                                          </m:r>
                                        </m:e>
                                        <m:sup>
                                          <m:r>
                                            <a:rPr lang="en-US" altLang="ja-JP" sz="2800" b="0" i="1" smtClean="0">
                                              <a:latin typeface="Cambria Math" panose="02040503050406030204" pitchFamily="18" charset="0"/>
                                            </a:rPr>
                                            <m:t>2</m:t>
                                          </m:r>
                                        </m:sup>
                                      </m:sSup>
                                    </m:den>
                                  </m:f>
                                </m:den>
                              </m:f>
                              <m:r>
                                <a:rPr lang="en-US" altLang="ja-JP" sz="2800" b="0" i="1" smtClean="0">
                                  <a:latin typeface="Cambria Math" panose="02040503050406030204" pitchFamily="18" charset="0"/>
                                </a:rPr>
                                <m:t>𝑣</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𝐾𝑅𝑛</m:t>
                                  </m:r>
                                </m:num>
                                <m:den>
                                  <m:r>
                                    <a:rPr lang="en-US" altLang="ja-JP" sz="2800" i="1">
                                      <a:latin typeface="Cambria Math" panose="02040503050406030204" pitchFamily="18" charset="0"/>
                                    </a:rPr>
                                    <m:t>𝑅𝐽</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𝑛</m:t>
                                      </m:r>
                                    </m:e>
                                    <m:sup>
                                      <m:r>
                                        <a:rPr lang="en-US" altLang="ja-JP" sz="2800" b="0" i="1" smtClean="0">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𝑟</m:t>
                                      </m:r>
                                    </m:e>
                                    <m:sup>
                                      <m:r>
                                        <a:rPr lang="en-US" altLang="ja-JP" sz="2800" i="1">
                                          <a:latin typeface="Cambria Math" panose="02040503050406030204" pitchFamily="18" charset="0"/>
                                        </a:rPr>
                                        <m:t>2</m:t>
                                      </m:r>
                                    </m:sup>
                                  </m:sSup>
                                  <m:r>
                                    <a:rPr lang="en-US" altLang="ja-JP" sz="2800" i="1">
                                      <a:latin typeface="Cambria Math" panose="02040503050406030204" pitchFamily="18" charset="0"/>
                                    </a:rPr>
                                    <m:t>𝑚</m:t>
                                  </m:r>
                                </m:den>
                              </m:f>
                              <m:r>
                                <a:rPr lang="en-US" altLang="ja-JP" sz="2800" i="1">
                                  <a:latin typeface="Cambria Math" panose="02040503050406030204" pitchFamily="18" charset="0"/>
                                </a:rPr>
                                <m:t>𝑢</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𝑔</m:t>
                                  </m:r>
                                </m:num>
                                <m:den>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𝐽</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𝑛</m:t>
                                          </m:r>
                                        </m:e>
                                        <m:sup>
                                          <m:r>
                                            <a:rPr lang="en-US" altLang="ja-JP" sz="2800" i="1">
                                              <a:latin typeface="Cambria Math" panose="02040503050406030204" pitchFamily="18" charset="0"/>
                                            </a:rPr>
                                            <m:t>2</m:t>
                                          </m:r>
                                        </m:sup>
                                      </m:sSup>
                                    </m:num>
                                    <m:den>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𝑟</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𝑚</m:t>
                                      </m:r>
                                    </m:den>
                                  </m:f>
                                  <m:r>
                                    <a:rPr lang="en-US" altLang="ja-JP" sz="2800" b="0" i="1" smtClean="0">
                                      <a:latin typeface="Cambria Math" panose="02040503050406030204" pitchFamily="18" charset="0"/>
                                    </a:rPr>
                                    <m:t>+1</m:t>
                                  </m:r>
                                </m:den>
                              </m:f>
                            </m:e>
                            <m:e>
                              <m:r>
                                <a:rPr lang="en-US" altLang="ja-JP" sz="2800" b="0" i="1" smtClean="0">
                                  <a:latin typeface="Cambria Math" panose="02040503050406030204" pitchFamily="18" charset="0"/>
                                </a:rPr>
                                <m:t>𝐼</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𝐾𝑛</m:t>
                                  </m:r>
                                </m:num>
                                <m:den>
                                  <m:r>
                                    <a:rPr lang="en-US" altLang="ja-JP" sz="2800" b="0" i="1" smtClean="0">
                                      <a:latin typeface="Cambria Math" panose="02040503050406030204" pitchFamily="18" charset="0"/>
                                    </a:rPr>
                                    <m:t>𝑅𝑟</m:t>
                                  </m:r>
                                </m:den>
                              </m:f>
                              <m:r>
                                <a:rPr lang="en-US" altLang="ja-JP" sz="2800" b="0" i="1" smtClean="0">
                                  <a:latin typeface="Cambria Math" panose="02040503050406030204" pitchFamily="18" charset="0"/>
                                </a:rPr>
                                <m:t>𝑣</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𝑅</m:t>
                                  </m:r>
                                </m:den>
                              </m:f>
                              <m:r>
                                <a:rPr lang="en-US" altLang="ja-JP" sz="2800" i="1">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428750" y="1630588"/>
                <a:ext cx="9460230" cy="2301143"/>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5676900" y="4152900"/>
            <a:ext cx="914400" cy="103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1300" y="4302332"/>
            <a:ext cx="3246120" cy="584775"/>
          </a:xfrm>
          <a:prstGeom prst="rect">
            <a:avLst/>
          </a:prstGeom>
          <a:noFill/>
        </p:spPr>
        <p:txBody>
          <a:bodyPr wrap="square" rtlCol="0">
            <a:spAutoFit/>
          </a:bodyPr>
          <a:lstStyle/>
          <a:p>
            <a:r>
              <a:rPr kumimoji="1" lang="ja-JP" altLang="en-US" sz="3200" dirty="0"/>
              <a:t>定数を置き換え</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17</a:t>
            </a:fld>
            <a:endParaRPr kumimoji="1" lang="ja-JP" altLang="en-US"/>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制御系設計</a:t>
            </a:r>
          </a:p>
        </p:txBody>
      </p:sp>
      <p:grpSp>
        <p:nvGrpSpPr>
          <p:cNvPr id="32" name="グループ化 31"/>
          <p:cNvGrpSpPr/>
          <p:nvPr/>
        </p:nvGrpSpPr>
        <p:grpSpPr>
          <a:xfrm>
            <a:off x="462862" y="1690688"/>
            <a:ext cx="11266276" cy="4005588"/>
            <a:chOff x="670353" y="1411829"/>
            <a:chExt cx="11266276"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95000"/>
                      <a:lumOff val="5000"/>
                    </a:schemeClr>
                  </a:solidFill>
                </a:rPr>
                <a:t>リフト</a:t>
              </a:r>
              <a:endParaRPr kumimoji="1" lang="ja-JP" altLang="en-US"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95000"/>
                      <a:lumOff val="5000"/>
                    </a:schemeClr>
                  </a:solidFill>
                </a:rPr>
                <a:t>速度推定器</a:t>
              </a:r>
              <a:endParaRPr kumimoji="1" lang="ja-JP" altLang="en-US" sz="140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rPr>
                <a:t>比例定数</a:t>
              </a:r>
              <a:endParaRPr kumimoji="1" lang="ja-JP" altLang="en-US"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lumMod val="95000"/>
                      <a:lumOff val="5000"/>
                    </a:schemeClr>
                  </a:solidFill>
                </a:rPr>
                <a:t>∫</a:t>
              </a:r>
              <a:endParaRPr kumimoji="1" lang="ja-JP" altLang="en-US" sz="48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2" cy="369332"/>
            </a:xfrm>
            <a:prstGeom prst="rect">
              <a:avLst/>
            </a:prstGeom>
            <a:noFill/>
          </p:spPr>
          <p:txBody>
            <a:bodyPr wrap="square" rtlCol="0">
              <a:spAutoFit/>
            </a:bodyPr>
            <a:lstStyle/>
            <a:p>
              <a:r>
                <a:rPr kumimoji="1" lang="ja-JP" altLang="en-US" b="1" dirty="0"/>
                <a:t>＋</a:t>
              </a:r>
            </a:p>
          </p:txBody>
        </p:sp>
        <p:sp>
          <p:nvSpPr>
            <p:cNvPr id="22" name="テキスト ボックス 21"/>
            <p:cNvSpPr txBox="1"/>
            <p:nvPr/>
          </p:nvSpPr>
          <p:spPr>
            <a:xfrm>
              <a:off x="1853189" y="3494310"/>
              <a:ext cx="356342" cy="369332"/>
            </a:xfrm>
            <a:prstGeom prst="rect">
              <a:avLst/>
            </a:prstGeom>
            <a:noFill/>
          </p:spPr>
          <p:txBody>
            <a:bodyPr wrap="square" rtlCol="0">
              <a:spAutoFit/>
            </a:bodyPr>
            <a:lstStyle/>
            <a:p>
              <a:r>
                <a:rPr lang="ja-JP" altLang="en-US" b="1" dirty="0"/>
                <a:t>－</a:t>
              </a:r>
              <a:endParaRPr kumimoji="1" lang="ja-JP" altLang="en-US" b="1" dirty="0"/>
            </a:p>
          </p:txBody>
        </p:sp>
        <mc:AlternateContent xmlns:mc="http://schemas.openxmlformats.org/markup-compatibility/2006" xmlns:a14="http://schemas.microsoft.com/office/drawing/2010/main">
          <mc:Choice Requires="a14">
            <p:sp>
              <p:nvSpPr>
                <p:cNvPr id="23" name="テキスト ボックス 22"/>
                <p:cNvSpPr txBox="1"/>
                <p:nvPr/>
              </p:nvSpPr>
              <p:spPr>
                <a:xfrm>
                  <a:off x="670353" y="2580831"/>
                  <a:ext cx="1800106" cy="861774"/>
                </a:xfrm>
                <a:prstGeom prst="rect">
                  <a:avLst/>
                </a:prstGeom>
                <a:noFill/>
              </p:spPr>
              <p:txBody>
                <a:bodyPr wrap="square" rtlCol="0">
                  <a:spAutoFit/>
                </a:bodyPr>
                <a:lstStyle/>
                <a:p>
                  <a:pPr algn="ctr"/>
                  <a:r>
                    <a:rPr lang="ja-JP" altLang="en-US" dirty="0"/>
                    <a:t>（目標の高さ）</a:t>
                  </a:r>
                  <a:endParaRPr kumimoji="1" lang="en-US" altLang="ja-JP" sz="3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3200" i="1" dirty="0" smtClean="0">
                            <a:latin typeface="Cambria Math" panose="02040503050406030204" pitchFamily="18" charset="0"/>
                          </a:rPr>
                          <m:t>h</m:t>
                        </m:r>
                      </m:oMath>
                    </m:oMathPara>
                  </a14:m>
                  <a:endParaRPr kumimoji="1" lang="en-US" altLang="ja-JP"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70353" y="2580831"/>
                  <a:ext cx="1800106" cy="861774"/>
                </a:xfrm>
                <a:prstGeom prst="rect">
                  <a:avLst/>
                </a:prstGeom>
                <a:blipFill>
                  <a:blip r:embed="rId3"/>
                  <a:stretch>
                    <a:fillRect l="-3051" t="-2837" r="-2712"/>
                  </a:stretch>
                </a:blipFill>
              </p:spPr>
              <p:txBody>
                <a:bodyPr/>
                <a:lstStyle/>
                <a:p>
                  <a:r>
                    <a:rPr lang="ja-JP" altLang="en-US">
                      <a:noFill/>
                    </a:rPr>
                    <a:t> </a:t>
                  </a:r>
                </a:p>
              </p:txBody>
            </p:sp>
          </mc:Fallback>
        </mc:AlternateContent>
        <p:sp>
          <p:nvSpPr>
            <p:cNvPr id="24" name="テキスト ボックス 23"/>
            <p:cNvSpPr txBox="1"/>
            <p:nvPr/>
          </p:nvSpPr>
          <p:spPr>
            <a:xfrm>
              <a:off x="2497447" y="2817238"/>
              <a:ext cx="533839" cy="369332"/>
            </a:xfrm>
            <a:prstGeom prst="rect">
              <a:avLst/>
            </a:prstGeom>
            <a:noFill/>
          </p:spPr>
          <p:txBody>
            <a:bodyPr wrap="square" rtlCol="0">
              <a:sp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1539119" y="2391261"/>
                  <a:ext cx="2333974" cy="954107"/>
                </a:xfrm>
                <a:prstGeom prst="rect">
                  <a:avLst/>
                </a:prstGeom>
                <a:noFill/>
              </p:spPr>
              <p:txBody>
                <a:bodyPr wrap="square" rtlCol="0">
                  <a:spAutoFit/>
                </a:bodyPr>
                <a:lstStyle/>
                <a:p>
                  <a:pPr algn="ctr"/>
                  <a:r>
                    <a:rPr kumimoji="1" lang="ja-JP" altLang="en-US" sz="2400" b="0" dirty="0">
                      <a:latin typeface="Cambria Math" panose="02040503050406030204" pitchFamily="18" charset="0"/>
                    </a:rPr>
                    <a:t>（偏差）</a:t>
                  </a:r>
                  <a:endParaRPr kumimoji="1" lang="en-US" altLang="ja-JP" sz="2800"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𝑒</m:t>
                        </m:r>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539119" y="2391261"/>
                  <a:ext cx="2333974" cy="954107"/>
                </a:xfrm>
                <a:prstGeom prst="rect">
                  <a:avLst/>
                </a:prstGeom>
                <a:blipFill>
                  <a:blip r:embed="rId4"/>
                  <a:stretch>
                    <a:fillRect t="-4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409319" y="1411829"/>
                  <a:ext cx="1636493" cy="892552"/>
                </a:xfrm>
                <a:prstGeom prst="rect">
                  <a:avLst/>
                </a:prstGeom>
                <a:noFill/>
              </p:spPr>
              <p:txBody>
                <a:bodyPr wrap="square" rtlCol="0">
                  <a:spAutoFit/>
                </a:bodyPr>
                <a:lstStyle/>
                <a:p>
                  <a:pPr algn="ctr"/>
                  <a:r>
                    <a:rPr lang="en-US" altLang="ja-JP" dirty="0"/>
                    <a:t>(</a:t>
                  </a:r>
                  <a:r>
                    <a:rPr lang="ja-JP" altLang="en-US" dirty="0"/>
                    <a:t>入力電圧</a:t>
                  </a:r>
                  <a:r>
                    <a:rPr lang="en-US" altLang="ja-JP" dirty="0"/>
                    <a:t>)</a:t>
                  </a:r>
                  <a:endParaRPr lang="ja-JP" altLang="en-US" dirty="0"/>
                </a:p>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𝑢</m:t>
                        </m:r>
                      </m:oMath>
                    </m:oMathPara>
                  </a14:m>
                  <a:endParaRPr kumimoji="1"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409319" y="1411829"/>
                  <a:ext cx="1636493" cy="892552"/>
                </a:xfrm>
                <a:prstGeom prst="rect">
                  <a:avLst/>
                </a:prstGeom>
                <a:blipFill>
                  <a:blip r:embed="rId5"/>
                  <a:stretch>
                    <a:fillRect t="-340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6368006" y="2858238"/>
                  <a:ext cx="53383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𝐼</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629551" y="2858238"/>
                  <a:ext cx="53383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𝑣</m:t>
                        </m:r>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629551" y="2858238"/>
                  <a:ext cx="53383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0050716" y="2554161"/>
                  <a:ext cx="1885913" cy="869277"/>
                </a:xfrm>
                <a:prstGeom prst="rect">
                  <a:avLst/>
                </a:prstGeom>
                <a:noFill/>
              </p:spPr>
              <p:txBody>
                <a:bodyPr wrap="square" rtlCol="0">
                  <a:spAutoFit/>
                </a:bodyPr>
                <a:lstStyle/>
                <a:p>
                  <a:pPr algn="ctr"/>
                  <a:r>
                    <a:rPr lang="ja-JP" altLang="en-US" dirty="0"/>
                    <a:t>（</a:t>
                  </a:r>
                  <a14:m>
                    <m:oMath xmlns:m="http://schemas.openxmlformats.org/officeDocument/2006/math">
                      <m:r>
                        <a:rPr lang="ja-JP" altLang="en-US" i="1" dirty="0">
                          <a:latin typeface="Cambria Math" panose="02040503050406030204" pitchFamily="18" charset="0"/>
                        </a:rPr>
                        <m:t>現在の</m:t>
                      </m:r>
                      <m:r>
                        <a:rPr lang="ja-JP" altLang="en-US" i="1" dirty="0" smtClean="0">
                          <a:latin typeface="Cambria Math" panose="02040503050406030204" pitchFamily="18" charset="0"/>
                        </a:rPr>
                        <m:t>高さ</m:t>
                      </m:r>
                      <m:r>
                        <a:rPr lang="ja-JP" altLang="en-US" i="1" dirty="0">
                          <a:latin typeface="Cambria Math" panose="02040503050406030204" pitchFamily="18" charset="0"/>
                        </a:rPr>
                        <m:t>）</m:t>
                      </m:r>
                    </m:oMath>
                  </a14:m>
                  <a:endParaRPr kumimoji="1" lang="en-US" altLang="ja-JP"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kumimoji="1" lang="en-US" altLang="ja-JP" sz="3200" b="0" i="1" dirty="0" smtClean="0">
                            <a:latin typeface="Cambria Math" panose="02040503050406030204" pitchFamily="18" charset="0"/>
                          </a:rPr>
                          <m:t>𝑥</m:t>
                        </m:r>
                      </m:oMath>
                    </m:oMathPara>
                  </a14:m>
                  <a:endParaRPr kumimoji="1" lang="ja-JP" altLang="en-US" sz="32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869277"/>
                </a:xfrm>
                <a:prstGeom prst="rect">
                  <a:avLst/>
                </a:prstGeom>
                <a:blipFill>
                  <a:blip r:embed="rId8"/>
                  <a:stretch>
                    <a:fillRect l="-324" t="-2817"/>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9" name="テキスト ボックス 38"/>
              <p:cNvSpPr txBox="1"/>
              <p:nvPr/>
            </p:nvSpPr>
            <p:spPr>
              <a:xfrm>
                <a:off x="3276600" y="4326839"/>
                <a:ext cx="4790225" cy="710194"/>
              </a:xfrm>
              <a:prstGeom prst="rect">
                <a:avLst/>
              </a:prstGeom>
              <a:noFill/>
            </p:spPr>
            <p:txBody>
              <a:bodyPr wrap="square" rtlCol="0">
                <a:spAutoFit/>
              </a:bodyPr>
              <a:lstStyle/>
              <a:p>
                <a:r>
                  <a:rPr kumimoji="1"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b="0" i="1" smtClean="0">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𝐺</m:t>
                            </m:r>
                          </m:e>
                          <m:e>
                            <m:r>
                              <a:rPr lang="en-US" altLang="ja-JP" b="0" i="1" smtClean="0">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r>
                              <a:rPr lang="en-US" altLang="ja-JP" b="0" i="1" smtClean="0">
                                <a:latin typeface="Cambria Math" panose="02040503050406030204" pitchFamily="18" charset="0"/>
                              </a:rPr>
                              <m:t>)</m:t>
                            </m:r>
                            <m:r>
                              <m:rPr>
                                <m:nor/>
                              </m:rPr>
                              <a:rPr lang="ja-JP" altLang="en-US" dirty="0"/>
                              <m:t> </m:t>
                            </m:r>
                          </m:e>
                        </m:eqArr>
                      </m:e>
                    </m:d>
                  </m:oMath>
                </a14:m>
                <a:endParaRPr kumimoji="1" lang="en-US" altLang="ja-JP" sz="1200" b="0" i="1" dirty="0">
                  <a:latin typeface="Cambria Math" panose="02040503050406030204" pitchFamily="18" charset="0"/>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276600" y="4326839"/>
                <a:ext cx="4790225" cy="710194"/>
              </a:xfrm>
              <a:prstGeom prst="rect">
                <a:avLst/>
              </a:prstGeom>
              <a:blipFill>
                <a:blip r:embed="rId9"/>
                <a:stretch>
                  <a:fillRect l="-1146"/>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18</a:t>
            </a:fld>
            <a:endParaRPr kumimoji="1" lang="ja-JP" altLang="en-US"/>
          </a:p>
        </p:txBody>
      </p:sp>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目次</a:t>
            </a:r>
          </a:p>
        </p:txBody>
      </p:sp>
      <p:sp>
        <p:nvSpPr>
          <p:cNvPr id="3" name="コンテンツ プレースホルダー 2"/>
          <p:cNvSpPr>
            <a:spLocks noGrp="1"/>
          </p:cNvSpPr>
          <p:nvPr>
            <p:ph idx="1"/>
          </p:nvPr>
        </p:nvSpPr>
        <p:spPr/>
        <p:txBody>
          <a:bodyPr/>
          <a:lstStyle/>
          <a:p>
            <a:r>
              <a:rPr kumimoji="1" lang="ja-JP" altLang="en-US" dirty="0"/>
              <a:t>リフトについて</a:t>
            </a:r>
            <a:endParaRPr kumimoji="1" lang="en-US" altLang="ja-JP" dirty="0"/>
          </a:p>
          <a:p>
            <a:r>
              <a:rPr lang="ja-JP" altLang="en-US" dirty="0"/>
              <a:t>研究の目的</a:t>
            </a:r>
            <a:endParaRPr lang="en-US" altLang="ja-JP" dirty="0"/>
          </a:p>
          <a:p>
            <a:r>
              <a:rPr kumimoji="1" lang="ja-JP" altLang="en-US" dirty="0"/>
              <a:t>位置センサレス制御の方法</a:t>
            </a:r>
            <a:endParaRPr kumimoji="1" lang="en-US" altLang="ja-JP" dirty="0"/>
          </a:p>
          <a:p>
            <a:pPr lvl="1"/>
            <a:r>
              <a:rPr lang="ja-JP" altLang="en-US" dirty="0"/>
              <a:t>状態方程式とは</a:t>
            </a:r>
            <a:endParaRPr lang="en-US" altLang="ja-JP" dirty="0"/>
          </a:p>
          <a:p>
            <a:pPr lvl="1"/>
            <a:r>
              <a:rPr kumimoji="1" lang="ja-JP" altLang="en-US" dirty="0"/>
              <a:t>制御系</a:t>
            </a:r>
            <a:endParaRPr kumimoji="1" lang="en-US" altLang="ja-JP" dirty="0"/>
          </a:p>
          <a:p>
            <a:r>
              <a:rPr kumimoji="1" lang="ja-JP" altLang="en-US" dirty="0"/>
              <a:t>実験</a:t>
            </a:r>
            <a:endParaRPr kumimoji="1" lang="en-US" altLang="ja-JP" dirty="0"/>
          </a:p>
          <a:p>
            <a:pPr lvl="1"/>
            <a:r>
              <a:rPr kumimoji="1" lang="ja-JP" altLang="en-US" dirty="0"/>
              <a:t>シミュレーション</a:t>
            </a:r>
            <a:endParaRPr kumimoji="1" lang="en-US" altLang="ja-JP" dirty="0"/>
          </a:p>
          <a:p>
            <a:pPr lvl="1"/>
            <a:r>
              <a:rPr lang="ja-JP" altLang="en-US" dirty="0"/>
              <a:t>電流計測</a:t>
            </a:r>
            <a:endParaRPr kumimoji="1" lang="en-US" altLang="ja-JP" dirty="0"/>
          </a:p>
          <a:p>
            <a:r>
              <a:rPr kumimoji="1" lang="ja-JP" altLang="en-US" dirty="0"/>
              <a:t>おわりに</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z="2400" smtClean="0"/>
              <a:t>1</a:t>
            </a:fld>
            <a:endParaRPr kumimoji="1" lang="ja-JP" altLang="en-US" dirty="0"/>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2495769"/>
            <a:ext cx="10515600" cy="1306896"/>
          </a:xfrm>
        </p:spPr>
        <p:txBody>
          <a:bodyPr/>
          <a:lstStyle/>
          <a:p>
            <a:pPr algn="ctr"/>
            <a:r>
              <a:rPr kumimoji="1" lang="ja-JP" altLang="en-US" dirty="0"/>
              <a:t>実験</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19</a:t>
            </a:fld>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Xcos</a:t>
            </a:r>
            <a:r>
              <a:rPr kumimoji="1" lang="ja-JP" altLang="en-US" dirty="0"/>
              <a:t>によるシミュレーション</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565089" cy="2507932"/>
          </a:xfrm>
          <a:prstGeom prst="rect">
            <a:avLst/>
          </a:prstGeom>
        </p:spPr>
      </p:pic>
      <p:sp>
        <p:nvSpPr>
          <p:cNvPr id="6" name="テキスト ボックス 5"/>
          <p:cNvSpPr txBox="1"/>
          <p:nvPr/>
        </p:nvSpPr>
        <p:spPr>
          <a:xfrm>
            <a:off x="3825240" y="4381500"/>
            <a:ext cx="8229600" cy="1938992"/>
          </a:xfrm>
          <a:prstGeom prst="rect">
            <a:avLst/>
          </a:prstGeom>
          <a:noFill/>
        </p:spPr>
        <p:txBody>
          <a:bodyPr wrap="square" rtlCol="0">
            <a:spAutoFit/>
          </a:bodyPr>
          <a:lstStyle/>
          <a:p>
            <a:r>
              <a:rPr kumimoji="1" lang="ja-JP" altLang="en-US" sz="4000" dirty="0"/>
              <a:t>目標値</a:t>
            </a:r>
            <a:endParaRPr kumimoji="1" lang="en-US" altLang="ja-JP" sz="4000" dirty="0"/>
          </a:p>
          <a:p>
            <a:r>
              <a:rPr lang="ja-JP" altLang="en-US" sz="4000" dirty="0">
                <a:solidFill>
                  <a:srgbClr val="00B050"/>
                </a:solidFill>
              </a:rPr>
              <a:t>電圧</a:t>
            </a:r>
            <a:r>
              <a:rPr lang="ja-JP" altLang="en-US" sz="4000" dirty="0"/>
              <a:t>　　を確認する</a:t>
            </a:r>
            <a:endParaRPr lang="en-US" altLang="ja-JP" sz="4000" dirty="0"/>
          </a:p>
          <a:p>
            <a:r>
              <a:rPr lang="ja-JP" altLang="en-US" sz="4000" dirty="0">
                <a:solidFill>
                  <a:srgbClr val="FF0000"/>
                </a:solidFill>
              </a:rPr>
              <a:t>現在値</a:t>
            </a:r>
            <a:endParaRPr kumimoji="1" lang="ja-JP" altLang="en-US" sz="4000" dirty="0">
              <a:solidFill>
                <a:srgbClr val="FF0000"/>
              </a:solidFill>
            </a:endParaRP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20</a:t>
            </a:fld>
            <a:endParaRPr kumimoji="1" lang="ja-JP" altLang="en-US"/>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417651"/>
            <a:ext cx="9154612" cy="5640249"/>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281940" y="3290236"/>
            <a:ext cx="3167113" cy="1540844"/>
          </a:xfrm>
          <a:prstGeom prst="rect">
            <a:avLst/>
          </a:prstGeom>
          <a:ln>
            <a:solidFill>
              <a:schemeClr val="tx1"/>
            </a:solidFill>
            <a:prstDash val="lgDashDot"/>
          </a:ln>
        </p:spPr>
      </p:pic>
      <p:cxnSp>
        <p:nvCxnSpPr>
          <p:cNvPr id="7" name="直線矢印コネクタ 6"/>
          <p:cNvCxnSpPr>
            <a:cxnSpLocks/>
            <a:stCxn id="5" idx="3"/>
          </p:cNvCxnSpPr>
          <p:nvPr/>
        </p:nvCxnSpPr>
        <p:spPr>
          <a:xfrm>
            <a:off x="3449053" y="4060658"/>
            <a:ext cx="1321067" cy="5037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21</a:t>
            </a:fld>
            <a:endParaRPr kumimoji="1" lang="ja-JP" altLang="en-US"/>
          </a:p>
        </p:txBody>
      </p: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40632"/>
            <a:ext cx="10515600" cy="1325563"/>
          </a:xfrm>
        </p:spPr>
        <p:txBody>
          <a:bodyPr/>
          <a:lstStyle/>
          <a:p>
            <a:r>
              <a:rPr kumimoji="1" lang="ja-JP" altLang="en-US" dirty="0"/>
              <a:t>正転時と逆転時の電流の比較</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633"/>
            <a:ext cx="9124045" cy="513227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368" y="3056504"/>
            <a:ext cx="2890112" cy="3548403"/>
          </a:xfrm>
          <a:prstGeom prst="rect">
            <a:avLst/>
          </a:prstGeom>
        </p:spPr>
      </p:pic>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22</a:t>
            </a:fld>
            <a:endParaRPr kumimoji="1" lang="ja-JP" altLang="en-US"/>
          </a:p>
        </p:txBody>
      </p:sp>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060972306"/>
              </p:ext>
            </p:extLst>
          </p:nvPr>
        </p:nvGraphicFramePr>
        <p:xfrm>
          <a:off x="529770" y="3374193"/>
          <a:ext cx="10938601" cy="2448722"/>
        </p:xfrm>
        <a:graphic>
          <a:graphicData uri="http://schemas.openxmlformats.org/drawingml/2006/table">
            <a:tbl>
              <a:tblPr firstRow="1" bandRow="1">
                <a:tableStyleId>{5C22544A-7EE6-4342-B048-85BDC9FD1C3A}</a:tableStyleId>
              </a:tblPr>
              <a:tblGrid>
                <a:gridCol w="2001194">
                  <a:extLst>
                    <a:ext uri="{9D8B030D-6E8A-4147-A177-3AD203B41FA5}">
                      <a16:colId xmlns:a16="http://schemas.microsoft.com/office/drawing/2014/main" val="41537063"/>
                    </a:ext>
                  </a:extLst>
                </a:gridCol>
                <a:gridCol w="2001194">
                  <a:extLst>
                    <a:ext uri="{9D8B030D-6E8A-4147-A177-3AD203B41FA5}">
                      <a16:colId xmlns:a16="http://schemas.microsoft.com/office/drawing/2014/main" val="1479730874"/>
                    </a:ext>
                  </a:extLst>
                </a:gridCol>
                <a:gridCol w="2118375">
                  <a:extLst>
                    <a:ext uri="{9D8B030D-6E8A-4147-A177-3AD203B41FA5}">
                      <a16:colId xmlns:a16="http://schemas.microsoft.com/office/drawing/2014/main" val="1703944485"/>
                    </a:ext>
                  </a:extLst>
                </a:gridCol>
                <a:gridCol w="2408919">
                  <a:extLst>
                    <a:ext uri="{9D8B030D-6E8A-4147-A177-3AD203B41FA5}">
                      <a16:colId xmlns:a16="http://schemas.microsoft.com/office/drawing/2014/main" val="2159606396"/>
                    </a:ext>
                  </a:extLst>
                </a:gridCol>
                <a:gridCol w="2408919">
                  <a:extLst>
                    <a:ext uri="{9D8B030D-6E8A-4147-A177-3AD203B41FA5}">
                      <a16:colId xmlns:a16="http://schemas.microsoft.com/office/drawing/2014/main" val="3464075987"/>
                    </a:ext>
                  </a:extLst>
                </a:gridCol>
              </a:tblGrid>
              <a:tr h="751921">
                <a:tc>
                  <a:txBody>
                    <a:bodyPr/>
                    <a:lstStyle/>
                    <a:p>
                      <a:endParaRPr kumimoji="1" lang="ja-JP" altLang="en-US" sz="2800" dirty="0"/>
                    </a:p>
                  </a:txBody>
                  <a:tcPr/>
                </a:tc>
                <a:tc>
                  <a:txBody>
                    <a:bodyPr/>
                    <a:lstStyle/>
                    <a:p>
                      <a:r>
                        <a:rPr kumimoji="1" lang="ja-JP" altLang="en-US" sz="2800" dirty="0"/>
                        <a:t>テスター</a:t>
                      </a:r>
                      <a:endParaRPr kumimoji="1" lang="en-US" altLang="ja-JP" sz="2800" dirty="0"/>
                    </a:p>
                    <a:p>
                      <a:r>
                        <a:rPr kumimoji="1" lang="en-US" altLang="ja-JP" sz="2800" dirty="0"/>
                        <a:t>[A]</a:t>
                      </a:r>
                      <a:endParaRPr kumimoji="1" lang="ja-JP" altLang="en-US" sz="2800" dirty="0"/>
                    </a:p>
                  </a:txBody>
                  <a:tcPr>
                    <a:solidFill>
                      <a:schemeClr val="accent2"/>
                    </a:solidFill>
                  </a:tcPr>
                </a:tc>
                <a:tc>
                  <a:txBody>
                    <a:bodyPr/>
                    <a:lstStyle/>
                    <a:p>
                      <a:r>
                        <a:rPr kumimoji="1" lang="ja-JP" altLang="en-US" sz="2800" dirty="0"/>
                        <a:t>電流の平均</a:t>
                      </a:r>
                      <a:r>
                        <a:rPr kumimoji="1" lang="en-US" altLang="ja-JP" sz="2800" dirty="0"/>
                        <a:t>[A]</a:t>
                      </a:r>
                      <a:endParaRPr kumimoji="1" lang="ja-JP" altLang="en-US" sz="2800" dirty="0"/>
                    </a:p>
                  </a:txBody>
                  <a:tcPr/>
                </a:tc>
                <a:tc>
                  <a:txBody>
                    <a:bodyPr/>
                    <a:lstStyle/>
                    <a:p>
                      <a:r>
                        <a:rPr kumimoji="1" lang="ja-JP" altLang="en-US" sz="2800" dirty="0"/>
                        <a:t>ノイズの分散</a:t>
                      </a:r>
                      <a:r>
                        <a:rPr kumimoji="1" lang="en-US" altLang="ja-JP" sz="2800" dirty="0"/>
                        <a:t>[A]</a:t>
                      </a:r>
                      <a:endParaRPr kumimoji="1" lang="ja-JP" altLang="en-US" sz="2800" dirty="0"/>
                    </a:p>
                  </a:txBody>
                  <a:tcPr/>
                </a:tc>
                <a:tc>
                  <a:txBody>
                    <a:bodyPr/>
                    <a:lstStyle/>
                    <a:p>
                      <a:r>
                        <a:rPr kumimoji="1" lang="ja-JP" altLang="en-US" sz="2800" dirty="0"/>
                        <a:t>ノイズの平均</a:t>
                      </a:r>
                      <a:r>
                        <a:rPr kumimoji="1" lang="en-US" altLang="ja-JP" sz="2800" dirty="0"/>
                        <a:t>[A]</a:t>
                      </a:r>
                    </a:p>
                  </a:txBody>
                  <a:tcPr/>
                </a:tc>
                <a:extLst>
                  <a:ext uri="{0D108BD9-81ED-4DB2-BD59-A6C34878D82A}">
                    <a16:rowId xmlns:a16="http://schemas.microsoft.com/office/drawing/2014/main" val="1948415417"/>
                  </a:ext>
                </a:extLst>
              </a:tr>
              <a:tr h="751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t>正転時</a:t>
                      </a:r>
                    </a:p>
                  </a:txBody>
                  <a:tcPr/>
                </a:tc>
                <a:tc rowSpan="2">
                  <a:txBody>
                    <a:bodyPr/>
                    <a:lstStyle/>
                    <a:p>
                      <a:r>
                        <a:rPr kumimoji="1" lang="en-US" altLang="ja-JP" sz="2800" dirty="0"/>
                        <a:t>0.232</a:t>
                      </a:r>
                      <a:endParaRPr kumimoji="1" lang="ja-JP" altLang="en-US" sz="2800" dirty="0"/>
                    </a:p>
                  </a:txBody>
                  <a:tcPr>
                    <a:solidFill>
                      <a:schemeClr val="accent2">
                        <a:lumMod val="60000"/>
                        <a:lumOff val="40000"/>
                      </a:schemeClr>
                    </a:solidFill>
                  </a:tcPr>
                </a:tc>
                <a:tc>
                  <a:txBody>
                    <a:bodyPr/>
                    <a:lstStyle/>
                    <a:p>
                      <a:r>
                        <a:rPr kumimoji="1" lang="en-US" altLang="ja-JP" sz="2800" dirty="0"/>
                        <a:t>0.575</a:t>
                      </a:r>
                      <a:endParaRPr kumimoji="1" lang="ja-JP" altLang="en-US" sz="2800" dirty="0"/>
                    </a:p>
                  </a:txBody>
                  <a:tcPr/>
                </a:tc>
                <a:tc>
                  <a:txBody>
                    <a:bodyPr/>
                    <a:lstStyle/>
                    <a:p>
                      <a:r>
                        <a:rPr kumimoji="1" lang="en-US" altLang="ja-JP" sz="2800" dirty="0"/>
                        <a:t>0.016</a:t>
                      </a:r>
                      <a:endParaRPr kumimoji="1" lang="ja-JP" altLang="en-US" sz="2800" dirty="0"/>
                    </a:p>
                  </a:txBody>
                  <a:tcPr/>
                </a:tc>
                <a:tc>
                  <a:txBody>
                    <a:bodyPr/>
                    <a:lstStyle/>
                    <a:p>
                      <a:r>
                        <a:rPr kumimoji="1" lang="en-US" altLang="ja-JP" sz="2800" dirty="0"/>
                        <a:t>0.343</a:t>
                      </a:r>
                      <a:endParaRPr kumimoji="1" lang="ja-JP" altLang="en-US" sz="2800" dirty="0"/>
                    </a:p>
                  </a:txBody>
                  <a:tcPr/>
                </a:tc>
                <a:extLst>
                  <a:ext uri="{0D108BD9-81ED-4DB2-BD59-A6C34878D82A}">
                    <a16:rowId xmlns:a16="http://schemas.microsoft.com/office/drawing/2014/main" val="545032853"/>
                  </a:ext>
                </a:extLst>
              </a:tr>
              <a:tr h="751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t>逆転時</a:t>
                      </a:r>
                    </a:p>
                  </a:txBody>
                  <a:tcPr/>
                </a:tc>
                <a:tc vMerge="1">
                  <a:txBody>
                    <a:bodyPr/>
                    <a:lstStyle/>
                    <a:p>
                      <a:endParaRPr kumimoji="1" lang="ja-JP" altLang="en-US" sz="2800" dirty="0"/>
                    </a:p>
                  </a:txBody>
                  <a:tcPr/>
                </a:tc>
                <a:tc>
                  <a:txBody>
                    <a:bodyPr/>
                    <a:lstStyle/>
                    <a:p>
                      <a:r>
                        <a:rPr kumimoji="1" lang="en-US" altLang="ja-JP" sz="2800" dirty="0"/>
                        <a:t>0.027</a:t>
                      </a:r>
                      <a:endParaRPr kumimoji="1" lang="ja-JP" altLang="en-US" sz="2800" dirty="0"/>
                    </a:p>
                  </a:txBody>
                  <a:tcPr/>
                </a:tc>
                <a:tc>
                  <a:txBody>
                    <a:bodyPr/>
                    <a:lstStyle/>
                    <a:p>
                      <a:r>
                        <a:rPr kumimoji="1" lang="en-US" altLang="ja-JP" sz="2800" dirty="0"/>
                        <a:t>0.002</a:t>
                      </a:r>
                      <a:endParaRPr kumimoji="1" lang="ja-JP" altLang="en-US" sz="2800" dirty="0"/>
                    </a:p>
                  </a:txBody>
                  <a:tcPr/>
                </a:tc>
                <a:tc>
                  <a:txBody>
                    <a:bodyPr/>
                    <a:lstStyle/>
                    <a:p>
                      <a:r>
                        <a:rPr kumimoji="1" lang="en-US" altLang="ja-JP" sz="2800" dirty="0"/>
                        <a:t>-0.205</a:t>
                      </a:r>
                      <a:endParaRPr kumimoji="1" lang="ja-JP" altLang="en-US" sz="2800" dirty="0"/>
                    </a:p>
                  </a:txBody>
                  <a:tcPr/>
                </a:tc>
                <a:extLst>
                  <a:ext uri="{0D108BD9-81ED-4DB2-BD59-A6C34878D82A}">
                    <a16:rowId xmlns:a16="http://schemas.microsoft.com/office/drawing/2014/main" val="582575632"/>
                  </a:ext>
                </a:extLst>
              </a:tr>
            </a:tbl>
          </a:graphicData>
        </a:graphic>
      </p:graphicFrame>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23</a:t>
            </a:fld>
            <a:endParaRPr kumimoji="1" lang="ja-JP" altLang="en-US"/>
          </a:p>
        </p:txBody>
      </p:sp>
    </p:spTree>
    <p:extLst>
      <p:ext uri="{BB962C8B-B14F-4D97-AF65-F5344CB8AC3E}">
        <p14:creationId xmlns:p14="http://schemas.microsoft.com/office/powerpoint/2010/main" val="38167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おわりに</a:t>
            </a:r>
          </a:p>
        </p:txBody>
      </p:sp>
      <p:sp>
        <p:nvSpPr>
          <p:cNvPr id="4" name="コンテンツ プレースホルダー 3"/>
          <p:cNvSpPr>
            <a:spLocks noGrp="1"/>
          </p:cNvSpPr>
          <p:nvPr>
            <p:ph idx="1"/>
          </p:nvPr>
        </p:nvSpPr>
        <p:spPr/>
        <p:txBody>
          <a:bodyPr>
            <a:normAutofit/>
          </a:bodyPr>
          <a:lstStyle/>
          <a:p>
            <a:r>
              <a:rPr kumimoji="1" lang="ja-JP" altLang="en-US" sz="3600" dirty="0"/>
              <a:t>実際のリフトに適用するために</a:t>
            </a:r>
            <a:endParaRPr kumimoji="1" lang="en-US" altLang="ja-JP" sz="3600" dirty="0"/>
          </a:p>
          <a:p>
            <a:pPr lvl="1"/>
            <a:r>
              <a:rPr lang="ja-JP" altLang="en-US" sz="2800" dirty="0"/>
              <a:t>電流センサのノイズ</a:t>
            </a:r>
            <a:endParaRPr lang="en-US" altLang="ja-JP" sz="2800" dirty="0"/>
          </a:p>
          <a:p>
            <a:pPr lvl="1"/>
            <a:r>
              <a:rPr lang="ja-JP" altLang="en-US" sz="2800" dirty="0"/>
              <a:t>リフトのモデル化誤差</a:t>
            </a:r>
            <a:endParaRPr lang="en-US" altLang="ja-JP" sz="2800" dirty="0"/>
          </a:p>
          <a:p>
            <a:pPr marL="457200" lvl="1" indent="0">
              <a:buNone/>
            </a:pPr>
            <a:r>
              <a:rPr kumimoji="1" lang="en-US" altLang="ja-JP" sz="2800" dirty="0"/>
              <a:t>	</a:t>
            </a:r>
            <a:r>
              <a:rPr kumimoji="1" lang="ja-JP" altLang="en-US" sz="4000" dirty="0"/>
              <a:t>→リフトの位置がずれる</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24</a:t>
            </a:fld>
            <a:endParaRPr kumimoji="1" lang="ja-JP" altLang="en-US"/>
          </a:p>
        </p:txBody>
      </p:sp>
    </p:spTree>
    <p:extLst>
      <p:ext uri="{BB962C8B-B14F-4D97-AF65-F5344CB8AC3E}">
        <p14:creationId xmlns:p14="http://schemas.microsoft.com/office/powerpoint/2010/main" val="427954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876300" y="1122363"/>
            <a:ext cx="10439400" cy="23876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40632"/>
            <a:ext cx="10515600" cy="1325563"/>
          </a:xfrm>
        </p:spPr>
        <p:txBody>
          <a:bodyPr/>
          <a:lstStyle/>
          <a:p>
            <a:r>
              <a:rPr kumimoji="1" lang="ja-JP" altLang="en-US" dirty="0"/>
              <a:t>正転時と逆転時の電流の比較</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267" y="1143001"/>
            <a:ext cx="5661498" cy="4587928"/>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 y="1410065"/>
            <a:ext cx="5972393" cy="4424678"/>
          </a:xfrm>
          <a:prstGeom prst="rect">
            <a:avLst/>
          </a:prstGeom>
        </p:spPr>
      </p:pic>
      <p:sp>
        <p:nvSpPr>
          <p:cNvPr id="6" name="テキスト ボックス 5"/>
          <p:cNvSpPr txBox="1"/>
          <p:nvPr/>
        </p:nvSpPr>
        <p:spPr>
          <a:xfrm>
            <a:off x="2336800" y="5834743"/>
            <a:ext cx="877163" cy="369332"/>
          </a:xfrm>
          <a:prstGeom prst="rect">
            <a:avLst/>
          </a:prstGeom>
          <a:noFill/>
        </p:spPr>
        <p:txBody>
          <a:bodyPr wrap="none" rtlCol="0">
            <a:spAutoFit/>
          </a:bodyPr>
          <a:lstStyle/>
          <a:p>
            <a:r>
              <a:rPr kumimoji="1" lang="ja-JP" altLang="en-US" dirty="0"/>
              <a:t>正転時</a:t>
            </a:r>
          </a:p>
        </p:txBody>
      </p:sp>
      <p:sp>
        <p:nvSpPr>
          <p:cNvPr id="7" name="テキスト ボックス 6"/>
          <p:cNvSpPr txBox="1"/>
          <p:nvPr/>
        </p:nvSpPr>
        <p:spPr>
          <a:xfrm>
            <a:off x="8381999" y="5650077"/>
            <a:ext cx="877163" cy="369332"/>
          </a:xfrm>
          <a:prstGeom prst="rect">
            <a:avLst/>
          </a:prstGeom>
          <a:noFill/>
        </p:spPr>
        <p:txBody>
          <a:bodyPr wrap="none" rtlCol="0">
            <a:spAutoFit/>
          </a:bodyPr>
          <a:lstStyle/>
          <a:p>
            <a:r>
              <a:rPr kumimoji="1" lang="ja-JP" altLang="en-US" dirty="0"/>
              <a:t>逆転時</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26</a:t>
            </a:fld>
            <a:endParaRPr kumimoji="1" lang="ja-JP" altLang="en-US"/>
          </a:p>
        </p:txBody>
      </p:sp>
    </p:spTree>
    <p:extLst>
      <p:ext uri="{BB962C8B-B14F-4D97-AF65-F5344CB8AC3E}">
        <p14:creationId xmlns:p14="http://schemas.microsoft.com/office/powerpoint/2010/main" val="355758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4800" dirty="0"/>
              <a:t>→「</a:t>
            </a:r>
            <a:r>
              <a:rPr lang="ja-JP" altLang="en-US" sz="4800" dirty="0">
                <a:solidFill>
                  <a:srgbClr val="FFC000"/>
                </a:solidFill>
              </a:rPr>
              <a:t>電流</a:t>
            </a:r>
            <a:r>
              <a:rPr lang="ja-JP" altLang="en-US" sz="4800" dirty="0"/>
              <a:t>」から「</a:t>
            </a:r>
            <a:r>
              <a:rPr lang="ja-JP" altLang="en-US" sz="4800" dirty="0">
                <a:solidFill>
                  <a:srgbClr val="00B050"/>
                </a:solidFill>
              </a:rPr>
              <a:t>位置</a:t>
            </a:r>
            <a:r>
              <a:rPr lang="ja-JP" altLang="en-US" sz="4800" dirty="0"/>
              <a:t>」が分かる</a:t>
            </a: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27</a:t>
            </a:fld>
            <a:endParaRPr kumimoji="1" lang="ja-JP" altLang="en-US"/>
          </a:p>
        </p:txBody>
      </p:sp>
    </p:spTree>
    <p:extLst>
      <p:ext uri="{BB962C8B-B14F-4D97-AF65-F5344CB8AC3E}">
        <p14:creationId xmlns:p14="http://schemas.microsoft.com/office/powerpoint/2010/main" val="27191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28</a:t>
            </a:fld>
            <a:endParaRPr kumimoji="1" lang="ja-JP" altLang="en-US"/>
          </a:p>
        </p:txBody>
      </p:sp>
    </p:spTree>
    <p:extLst>
      <p:ext uri="{BB962C8B-B14F-4D97-AF65-F5344CB8AC3E}">
        <p14:creationId xmlns:p14="http://schemas.microsoft.com/office/powerpoint/2010/main" val="90576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13609" y="2543066"/>
            <a:ext cx="10515600" cy="1275365"/>
          </a:xfrm>
        </p:spPr>
        <p:txBody>
          <a:bodyPr/>
          <a:lstStyle/>
          <a:p>
            <a:pPr algn="ctr"/>
            <a:r>
              <a:rPr kumimoji="1" lang="ja-JP" altLang="en-US" dirty="0"/>
              <a:t>リフトについて</a:t>
            </a:r>
          </a:p>
        </p:txBody>
      </p:sp>
      <p:sp>
        <p:nvSpPr>
          <p:cNvPr id="4" name="テキスト プレースホルダー 3"/>
          <p:cNvSpPr>
            <a:spLocks noGrp="1"/>
          </p:cNvSpPr>
          <p:nvPr>
            <p:ph type="body" idx="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2</a:t>
            </a:fld>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29</a:t>
            </a:fld>
            <a:endParaRPr kumimoji="1" lang="ja-JP" altLang="en-US"/>
          </a:p>
        </p:txBody>
      </p:sp>
    </p:spTree>
    <p:extLst>
      <p:ext uri="{BB962C8B-B14F-4D97-AF65-F5344CB8AC3E}">
        <p14:creationId xmlns:p14="http://schemas.microsoft.com/office/powerpoint/2010/main" val="311181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838200" y="1444625"/>
            <a:ext cx="10515600" cy="4351338"/>
          </a:xfrm>
        </p:spPr>
        <p:txBody>
          <a:bodyPr/>
          <a:lstStyle/>
          <a:p>
            <a:r>
              <a:rPr kumimoji="1" lang="ja-JP" altLang="en-US" dirty="0"/>
              <a:t>目的の場所に対象を素早く正確にもっていく制御</a:t>
            </a:r>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1088707" y="2437766"/>
            <a:ext cx="2573123" cy="3429636"/>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3912337" y="2437765"/>
            <a:ext cx="2671159" cy="3429636"/>
          </a:xfrm>
          <a:prstGeom prst="rect">
            <a:avLst/>
          </a:prstGeom>
        </p:spPr>
      </p:pic>
      <p:sp>
        <p:nvSpPr>
          <p:cNvPr id="6" name="テキスト ボックス 5"/>
          <p:cNvSpPr txBox="1"/>
          <p:nvPr/>
        </p:nvSpPr>
        <p:spPr>
          <a:xfrm>
            <a:off x="868680" y="5996940"/>
            <a:ext cx="2887980" cy="523220"/>
          </a:xfrm>
          <a:prstGeom prst="rect">
            <a:avLst/>
          </a:prstGeom>
          <a:noFill/>
        </p:spPr>
        <p:txBody>
          <a:bodyPr wrap="square" rtlCol="0">
            <a:spAutoFit/>
          </a:bodyPr>
          <a:lstStyle/>
          <a:p>
            <a:pPr algn="ctr"/>
            <a:r>
              <a:rPr kumimoji="1" lang="ja-JP" altLang="en-US" sz="2800" dirty="0"/>
              <a:t>ロボットアーム</a:t>
            </a:r>
          </a:p>
        </p:txBody>
      </p:sp>
      <p:sp>
        <p:nvSpPr>
          <p:cNvPr id="7" name="テキスト ボックス 6"/>
          <p:cNvSpPr txBox="1"/>
          <p:nvPr/>
        </p:nvSpPr>
        <p:spPr>
          <a:xfrm>
            <a:off x="3787140" y="5996940"/>
            <a:ext cx="2887980" cy="523220"/>
          </a:xfrm>
          <a:prstGeom prst="rect">
            <a:avLst/>
          </a:prstGeom>
          <a:noFill/>
        </p:spPr>
        <p:txBody>
          <a:bodyPr wrap="square" rtlCol="0">
            <a:spAutoFit/>
          </a:bodyPr>
          <a:lstStyle/>
          <a:p>
            <a:pPr algn="ctr"/>
            <a:r>
              <a:rPr kumimoji="1" lang="ja-JP" altLang="en-US" sz="2800" dirty="0"/>
              <a:t>ＮＣ工作機械</a:t>
            </a:r>
          </a:p>
        </p:txBody>
      </p:sp>
      <p:sp>
        <p:nvSpPr>
          <p:cNvPr id="8" name="テキスト ボックス 7"/>
          <p:cNvSpPr txBox="1"/>
          <p:nvPr/>
        </p:nvSpPr>
        <p:spPr>
          <a:xfrm>
            <a:off x="7833360" y="3675529"/>
            <a:ext cx="3977640" cy="1323439"/>
          </a:xfrm>
          <a:prstGeom prst="rect">
            <a:avLst/>
          </a:prstGeom>
          <a:noFill/>
        </p:spPr>
        <p:txBody>
          <a:bodyPr wrap="square" rtlCol="0">
            <a:spAutoFit/>
          </a:bodyPr>
          <a:lstStyle/>
          <a:p>
            <a:pPr algn="ctr"/>
            <a:r>
              <a:rPr kumimoji="1" lang="ja-JP" altLang="en-US" sz="4000" dirty="0"/>
              <a:t>位置を</a:t>
            </a:r>
            <a:endParaRPr kumimoji="1" lang="en-US" altLang="ja-JP" sz="4000" dirty="0"/>
          </a:p>
          <a:p>
            <a:pPr algn="ctr"/>
            <a:r>
              <a:rPr kumimoji="1" lang="ja-JP" altLang="en-US" sz="4000" dirty="0"/>
              <a:t>フィードバック</a:t>
            </a:r>
          </a:p>
        </p:txBody>
      </p:sp>
      <p:sp>
        <p:nvSpPr>
          <p:cNvPr id="9" name="矢印: 右 8"/>
          <p:cNvSpPr/>
          <p:nvPr/>
        </p:nvSpPr>
        <p:spPr>
          <a:xfrm>
            <a:off x="6880860" y="3161982"/>
            <a:ext cx="952500" cy="198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ライド番号プレースホルダー 9"/>
          <p:cNvSpPr>
            <a:spLocks noGrp="1"/>
          </p:cNvSpPr>
          <p:nvPr>
            <p:ph type="sldNum" sz="quarter" idx="12"/>
          </p:nvPr>
        </p:nvSpPr>
        <p:spPr/>
        <p:txBody>
          <a:bodyPr/>
          <a:lstStyle/>
          <a:p>
            <a:fld id="{5F453E3E-1EB9-4716-A62F-C8DD3BA82D7E}" type="slidenum">
              <a:rPr kumimoji="1" lang="ja-JP" altLang="en-US" smtClean="0"/>
              <a:t>30</a:t>
            </a:fld>
            <a:endParaRPr kumimoji="1" lang="ja-JP" altLang="en-US"/>
          </a:p>
        </p:txBody>
      </p:sp>
    </p:spTree>
    <p:extLst>
      <p:ext uri="{BB962C8B-B14F-4D97-AF65-F5344CB8AC3E}">
        <p14:creationId xmlns:p14="http://schemas.microsoft.com/office/powerpoint/2010/main" val="135048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3" name="正方形/長方形 2"/>
          <p:cNvSpPr/>
          <p:nvPr/>
        </p:nvSpPr>
        <p:spPr>
          <a:xfrm>
            <a:off x="-388620" y="3589020"/>
            <a:ext cx="12687300" cy="175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部分円 4"/>
          <p:cNvSpPr/>
          <p:nvPr/>
        </p:nvSpPr>
        <p:spPr>
          <a:xfrm rot="2700000">
            <a:off x="297179" y="3792397"/>
            <a:ext cx="632460" cy="632460"/>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円弧 5"/>
          <p:cNvSpPr/>
          <p:nvPr/>
        </p:nvSpPr>
        <p:spPr>
          <a:xfrm>
            <a:off x="-3558540" y="4121504"/>
            <a:ext cx="8793480" cy="3196590"/>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部分円 6"/>
          <p:cNvSpPr/>
          <p:nvPr/>
        </p:nvSpPr>
        <p:spPr>
          <a:xfrm rot="6289889">
            <a:off x="5076367" y="5509261"/>
            <a:ext cx="632460" cy="63246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部分円 7"/>
          <p:cNvSpPr/>
          <p:nvPr/>
        </p:nvSpPr>
        <p:spPr>
          <a:xfrm rot="2700000">
            <a:off x="297179" y="2897962"/>
            <a:ext cx="632460" cy="632460"/>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部分円 8"/>
          <p:cNvSpPr/>
          <p:nvPr/>
        </p:nvSpPr>
        <p:spPr>
          <a:xfrm rot="2700000">
            <a:off x="6219476" y="2897962"/>
            <a:ext cx="632460" cy="632460"/>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矢印コネクタ 10"/>
          <p:cNvCxnSpPr/>
          <p:nvPr/>
        </p:nvCxnSpPr>
        <p:spPr>
          <a:xfrm>
            <a:off x="899160" y="3200400"/>
            <a:ext cx="52501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22910" y="2278123"/>
            <a:ext cx="3101340" cy="523220"/>
          </a:xfrm>
          <a:prstGeom prst="rect">
            <a:avLst/>
          </a:prstGeom>
          <a:noFill/>
        </p:spPr>
        <p:txBody>
          <a:bodyPr wrap="square" rtlCol="0">
            <a:spAutoFit/>
          </a:bodyPr>
          <a:lstStyle/>
          <a:p>
            <a:r>
              <a:rPr kumimoji="1" lang="ja-JP" altLang="en-US" sz="2800" dirty="0"/>
              <a:t>前を向いて歩く</a:t>
            </a:r>
          </a:p>
        </p:txBody>
      </p:sp>
      <p:sp>
        <p:nvSpPr>
          <p:cNvPr id="13" name="テキスト ボックス 12"/>
          <p:cNvSpPr txBox="1"/>
          <p:nvPr/>
        </p:nvSpPr>
        <p:spPr>
          <a:xfrm>
            <a:off x="422910" y="4673202"/>
            <a:ext cx="3101340" cy="523220"/>
          </a:xfrm>
          <a:prstGeom prst="rect">
            <a:avLst/>
          </a:prstGeom>
          <a:noFill/>
        </p:spPr>
        <p:txBody>
          <a:bodyPr wrap="square" rtlCol="0">
            <a:spAutoFit/>
          </a:bodyPr>
          <a:lstStyle/>
          <a:p>
            <a:r>
              <a:rPr kumimoji="1" lang="ja-JP" altLang="en-US" sz="2800" dirty="0" err="1"/>
              <a:t>ながら</a:t>
            </a:r>
            <a:r>
              <a:rPr kumimoji="1" lang="ja-JP" altLang="en-US" sz="2800" dirty="0"/>
              <a:t>歩き</a:t>
            </a:r>
            <a:r>
              <a:rPr lang="ja-JP" altLang="en-US" sz="2800" dirty="0"/>
              <a:t>をする</a:t>
            </a:r>
            <a:endParaRPr kumimoji="1" lang="ja-JP" altLang="en-US" sz="2800" dirty="0"/>
          </a:p>
        </p:txBody>
      </p:sp>
      <p:sp>
        <p:nvSpPr>
          <p:cNvPr id="14" name="テキスト ボックス 13"/>
          <p:cNvSpPr txBox="1"/>
          <p:nvPr/>
        </p:nvSpPr>
        <p:spPr>
          <a:xfrm>
            <a:off x="7132320" y="3962400"/>
            <a:ext cx="3497580" cy="1938992"/>
          </a:xfrm>
          <a:prstGeom prst="rect">
            <a:avLst/>
          </a:prstGeom>
          <a:noFill/>
        </p:spPr>
        <p:txBody>
          <a:bodyPr wrap="square" rtlCol="0">
            <a:spAutoFit/>
          </a:bodyPr>
          <a:lstStyle/>
          <a:p>
            <a:r>
              <a:rPr kumimoji="1" lang="ja-JP" altLang="en-US" sz="2400" dirty="0"/>
              <a:t>地面の状況</a:t>
            </a:r>
            <a:endParaRPr kumimoji="1" lang="en-US" altLang="ja-JP" sz="2400" dirty="0"/>
          </a:p>
          <a:p>
            <a:r>
              <a:rPr kumimoji="1" lang="ja-JP" altLang="en-US" sz="2400" dirty="0"/>
              <a:t>左右の脚力の違い</a:t>
            </a:r>
            <a:endParaRPr kumimoji="1" lang="en-US" altLang="ja-JP" sz="2400" dirty="0"/>
          </a:p>
          <a:p>
            <a:r>
              <a:rPr kumimoji="1" lang="ja-JP" altLang="en-US" sz="2400" dirty="0"/>
              <a:t>重い荷物を持っていた</a:t>
            </a:r>
            <a:endParaRPr kumimoji="1" lang="en-US" altLang="ja-JP" sz="2400" dirty="0"/>
          </a:p>
          <a:p>
            <a:r>
              <a:rPr lang="ja-JP" altLang="en-US" sz="2400" dirty="0"/>
              <a:t>人にぶつかった</a:t>
            </a:r>
            <a:endParaRPr kumimoji="1" lang="en-US" altLang="ja-JP" sz="2400" dirty="0"/>
          </a:p>
          <a:p>
            <a:r>
              <a:rPr kumimoji="1" lang="en-US" altLang="ja-JP" sz="2400" dirty="0" err="1"/>
              <a:t>etc</a:t>
            </a:r>
            <a:r>
              <a:rPr lang="en-US" altLang="ja-JP" sz="2400" dirty="0"/>
              <a:t>…</a:t>
            </a:r>
            <a:endParaRPr kumimoji="1" lang="ja-JP" altLang="en-US" sz="2400" dirty="0"/>
          </a:p>
        </p:txBody>
      </p:sp>
      <p:sp>
        <p:nvSpPr>
          <p:cNvPr id="17" name="テキスト ボックス 16"/>
          <p:cNvSpPr txBox="1"/>
          <p:nvPr/>
        </p:nvSpPr>
        <p:spPr>
          <a:xfrm>
            <a:off x="7132320" y="1943100"/>
            <a:ext cx="3497580" cy="1200329"/>
          </a:xfrm>
          <a:prstGeom prst="rect">
            <a:avLst/>
          </a:prstGeom>
          <a:noFill/>
        </p:spPr>
        <p:txBody>
          <a:bodyPr wrap="square" rtlCol="0">
            <a:spAutoFit/>
          </a:bodyPr>
          <a:lstStyle/>
          <a:p>
            <a:r>
              <a:rPr kumimoji="1" lang="ja-JP" altLang="en-US" sz="2400" dirty="0"/>
              <a:t>目がずれを認識</a:t>
            </a:r>
            <a:endParaRPr kumimoji="1" lang="en-US" altLang="ja-JP" sz="2400" dirty="0"/>
          </a:p>
          <a:p>
            <a:r>
              <a:rPr lang="ja-JP" altLang="en-US" sz="2400" dirty="0"/>
              <a:t>→足の力を調整</a:t>
            </a:r>
            <a:endParaRPr lang="en-US" altLang="ja-JP" sz="2400" dirty="0"/>
          </a:p>
          <a:p>
            <a:r>
              <a:rPr kumimoji="1" lang="ja-JP" altLang="en-US" sz="2400" dirty="0"/>
              <a:t>→ずれが補正される</a:t>
            </a:r>
          </a:p>
        </p:txBody>
      </p:sp>
      <p:sp>
        <p:nvSpPr>
          <p:cNvPr id="10" name="直方体 9"/>
          <p:cNvSpPr/>
          <p:nvPr/>
        </p:nvSpPr>
        <p:spPr>
          <a:xfrm rot="2253754">
            <a:off x="753278" y="4102129"/>
            <a:ext cx="160786" cy="535503"/>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方体 15"/>
          <p:cNvSpPr/>
          <p:nvPr/>
        </p:nvSpPr>
        <p:spPr>
          <a:xfrm rot="5726560">
            <a:off x="5199732" y="5838955"/>
            <a:ext cx="160786" cy="535503"/>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31</a:t>
            </a:fld>
            <a:endParaRPr kumimoji="1" lang="ja-JP" altLang="en-US"/>
          </a:p>
        </p:txBody>
      </p:sp>
    </p:spTree>
    <p:extLst>
      <p:ext uri="{BB962C8B-B14F-4D97-AF65-F5344CB8AC3E}">
        <p14:creationId xmlns:p14="http://schemas.microsoft.com/office/powerpoint/2010/main" val="3287820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grpSp>
        <p:nvGrpSpPr>
          <p:cNvPr id="3" name="グループ化 2"/>
          <p:cNvGrpSpPr/>
          <p:nvPr/>
        </p:nvGrpSpPr>
        <p:grpSpPr>
          <a:xfrm>
            <a:off x="1544370" y="2471048"/>
            <a:ext cx="3476747" cy="3363502"/>
            <a:chOff x="5950130" y="3049961"/>
            <a:chExt cx="3027740" cy="2716403"/>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M</a:t>
              </a:r>
              <a:endParaRPr kumimoji="1" lang="ja-JP" altLang="en-US"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338554"/>
            </a:xfrm>
            <a:prstGeom prst="rect">
              <a:avLst/>
            </a:prstGeom>
            <a:noFill/>
          </p:spPr>
          <p:txBody>
            <a:bodyPr wrap="square" rtlCol="0">
              <a:spAutoFit/>
            </a:bodyPr>
            <a:lstStyle/>
            <a:p>
              <a:r>
                <a:rPr kumimoji="1" lang="en-US" altLang="ja-JP" sz="1600" dirty="0" err="1"/>
                <a:t>Vcc</a:t>
              </a:r>
              <a:endParaRPr kumimoji="1" lang="ja-JP" altLang="en-US" dirty="0"/>
            </a:p>
          </p:txBody>
        </p:sp>
        <p:sp>
          <p:nvSpPr>
            <p:cNvPr id="14" name="テキスト ボックス 13"/>
            <p:cNvSpPr txBox="1"/>
            <p:nvPr/>
          </p:nvSpPr>
          <p:spPr>
            <a:xfrm>
              <a:off x="7808443" y="5020235"/>
              <a:ext cx="611660" cy="338554"/>
            </a:xfrm>
            <a:prstGeom prst="rect">
              <a:avLst/>
            </a:prstGeom>
            <a:noFill/>
          </p:spPr>
          <p:txBody>
            <a:bodyPr wrap="square" rtlCol="0">
              <a:spAutoFit/>
            </a:bodyPr>
            <a:lstStyle/>
            <a:p>
              <a:r>
                <a:rPr kumimoji="1" lang="en-US" altLang="ja-JP" sz="1600" dirty="0"/>
                <a:t>GND</a:t>
              </a:r>
              <a:endParaRPr kumimoji="1" lang="ja-JP" altLang="en-US" dirty="0"/>
            </a:p>
          </p:txBody>
        </p:sp>
        <p:sp>
          <p:nvSpPr>
            <p:cNvPr id="15" name="テキスト ボックス 14"/>
            <p:cNvSpPr txBox="1"/>
            <p:nvPr/>
          </p:nvSpPr>
          <p:spPr>
            <a:xfrm>
              <a:off x="7000329" y="4492039"/>
              <a:ext cx="639360" cy="369332"/>
            </a:xfrm>
            <a:prstGeom prst="rect">
              <a:avLst/>
            </a:prstGeom>
            <a:noFill/>
          </p:spPr>
          <p:txBody>
            <a:bodyPr wrap="square" rtlCol="0">
              <a:spAutoFit/>
            </a:bodyPr>
            <a:lstStyle/>
            <a:p>
              <a:r>
                <a:rPr kumimoji="1" lang="en-US" altLang="ja-JP" dirty="0"/>
                <a:t>R</a:t>
              </a:r>
              <a:r>
                <a:rPr kumimoji="1" lang="en-US" altLang="ja-JP" sz="1400" dirty="0"/>
                <a:t>[Ω]</a:t>
              </a:r>
              <a:endParaRPr kumimoji="1" lang="ja-JP" altLang="en-US" dirty="0"/>
            </a:p>
          </p:txBody>
        </p:sp>
        <p:sp>
          <p:nvSpPr>
            <p:cNvPr id="16" name="テキスト ボックス 15"/>
            <p:cNvSpPr txBox="1"/>
            <p:nvPr/>
          </p:nvSpPr>
          <p:spPr>
            <a:xfrm>
              <a:off x="7595185" y="4492039"/>
              <a:ext cx="639360" cy="369332"/>
            </a:xfrm>
            <a:prstGeom prst="rect">
              <a:avLst/>
            </a:prstGeom>
            <a:noFill/>
          </p:spPr>
          <p:txBody>
            <a:bodyPr wrap="square" rtlCol="0">
              <a:spAutoFit/>
            </a:bodyPr>
            <a:lstStyle/>
            <a:p>
              <a:r>
                <a:rPr kumimoji="1" lang="en-US" altLang="ja-JP" dirty="0"/>
                <a:t>E</a:t>
              </a:r>
              <a:r>
                <a:rPr kumimoji="1" lang="en-US" altLang="ja-JP" sz="1400" dirty="0"/>
                <a:t>[v]</a:t>
              </a:r>
              <a:endParaRPr kumimoji="1" lang="ja-JP" altLang="en-US" dirty="0"/>
            </a:p>
          </p:txBody>
        </p:sp>
        <p:sp>
          <p:nvSpPr>
            <p:cNvPr id="17" name="テキスト ボックス 16"/>
            <p:cNvSpPr txBox="1"/>
            <p:nvPr/>
          </p:nvSpPr>
          <p:spPr>
            <a:xfrm>
              <a:off x="5950130" y="5397032"/>
              <a:ext cx="2032686" cy="369332"/>
            </a:xfrm>
            <a:prstGeom prst="rect">
              <a:avLst/>
            </a:prstGeom>
            <a:noFill/>
          </p:spPr>
          <p:txBody>
            <a:bodyPr wrap="square" rtlCol="0">
              <a:spAutoFit/>
            </a:bodyPr>
            <a:lstStyle/>
            <a:p>
              <a:pPr algn="ctr"/>
              <a:r>
                <a:rPr kumimoji="1" lang="ja-JP" altLang="en-US"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69332"/>
            </a:xfrm>
            <a:prstGeom prst="rect">
              <a:avLst/>
            </a:prstGeom>
            <a:noFill/>
          </p:spPr>
          <p:txBody>
            <a:bodyPr wrap="square" rtlCol="0">
              <a:spAutoFit/>
            </a:bodyPr>
            <a:lstStyle/>
            <a:p>
              <a:r>
                <a:rPr kumimoji="1" lang="en-US" altLang="ja-JP" dirty="0"/>
                <a:t>I</a:t>
              </a:r>
              <a:r>
                <a:rPr kumimoji="1" lang="en-US" altLang="ja-JP" sz="1400" dirty="0"/>
                <a:t>[A]</a:t>
              </a:r>
              <a:endParaRPr kumimoji="1" lang="ja-JP" altLang="en-US" dirty="0"/>
            </a:p>
          </p:txBody>
        </p:sp>
        <p:sp>
          <p:nvSpPr>
            <p:cNvPr id="20" name="テキスト ボックス 19"/>
            <p:cNvSpPr txBox="1"/>
            <p:nvPr/>
          </p:nvSpPr>
          <p:spPr>
            <a:xfrm>
              <a:off x="7737018" y="3524767"/>
              <a:ext cx="1240852" cy="372846"/>
            </a:xfrm>
            <a:prstGeom prst="rect">
              <a:avLst/>
            </a:prstGeom>
            <a:noFill/>
          </p:spPr>
          <p:txBody>
            <a:bodyPr wrap="square" rtlCol="0">
              <a:spAutoFit/>
            </a:bodyPr>
            <a:lstStyle/>
            <a:p>
              <a:pPr algn="ctr"/>
              <a:r>
                <a:rPr kumimoji="1" lang="en-US" altLang="ja-JP" sz="2400" dirty="0"/>
                <a:t>I</a:t>
              </a:r>
              <a:r>
                <a:rPr kumimoji="1" lang="ja-JP" altLang="en-US" sz="2400" dirty="0"/>
                <a:t> </a:t>
              </a:r>
              <a:r>
                <a:rPr kumimoji="1" lang="en-US" altLang="ja-JP" sz="2400" dirty="0"/>
                <a:t>=</a:t>
              </a:r>
              <a:r>
                <a:rPr kumimoji="1" lang="ja-JP" altLang="en-US" sz="2400" dirty="0"/>
                <a:t> </a:t>
              </a:r>
              <a:r>
                <a:rPr kumimoji="1" lang="en-US" altLang="ja-JP" sz="2400" dirty="0"/>
                <a:t>E/R</a:t>
              </a:r>
              <a:endParaRPr kumimoji="1" lang="ja-JP" altLang="en-US" sz="2400" dirty="0"/>
            </a:p>
          </p:txBody>
        </p:sp>
      </p:grpSp>
      <p:sp>
        <p:nvSpPr>
          <p:cNvPr id="21" name="テキスト ボックス 20"/>
          <p:cNvSpPr txBox="1"/>
          <p:nvPr/>
        </p:nvSpPr>
        <p:spPr>
          <a:xfrm>
            <a:off x="5583575" y="2192691"/>
            <a:ext cx="4566940" cy="1323439"/>
          </a:xfrm>
          <a:prstGeom prst="rect">
            <a:avLst/>
          </a:prstGeom>
          <a:noFill/>
        </p:spPr>
        <p:txBody>
          <a:bodyPr wrap="square" rtlCol="0">
            <a:spAutoFit/>
          </a:bodyPr>
          <a:lstStyle/>
          <a:p>
            <a:r>
              <a:rPr kumimoji="1" lang="ja-JP" altLang="en-US" sz="4000" dirty="0"/>
              <a:t>・組み付け簡単</a:t>
            </a:r>
            <a:endParaRPr kumimoji="1" lang="en-US" altLang="ja-JP" sz="4000" dirty="0"/>
          </a:p>
          <a:p>
            <a:r>
              <a:rPr kumimoji="1" lang="ja-JP" altLang="en-US" sz="4000" dirty="0"/>
              <a:t>・金属加工要らず</a:t>
            </a:r>
            <a:endParaRPr kumimoji="1" lang="en-US" altLang="ja-JP" sz="4000" dirty="0"/>
          </a:p>
        </p:txBody>
      </p:sp>
      <p:sp>
        <p:nvSpPr>
          <p:cNvPr id="22" name="テキスト ボックス 21"/>
          <p:cNvSpPr txBox="1"/>
          <p:nvPr/>
        </p:nvSpPr>
        <p:spPr>
          <a:xfrm>
            <a:off x="5583574" y="1757023"/>
            <a:ext cx="878185" cy="461665"/>
          </a:xfrm>
          <a:prstGeom prst="rect">
            <a:avLst/>
          </a:prstGeom>
          <a:noFill/>
        </p:spPr>
        <p:txBody>
          <a:bodyPr wrap="square" rtlCol="0">
            <a:spAutoFit/>
          </a:bodyPr>
          <a:lstStyle/>
          <a:p>
            <a:r>
              <a:rPr kumimoji="1" lang="ja-JP" altLang="en-US" sz="2400" dirty="0"/>
              <a:t>利点</a:t>
            </a:r>
          </a:p>
        </p:txBody>
      </p:sp>
      <p:sp>
        <p:nvSpPr>
          <p:cNvPr id="23" name="テキスト ボックス 22"/>
          <p:cNvSpPr txBox="1"/>
          <p:nvPr/>
        </p:nvSpPr>
        <p:spPr>
          <a:xfrm>
            <a:off x="5583574" y="4643226"/>
            <a:ext cx="4965249" cy="769441"/>
          </a:xfrm>
          <a:prstGeom prst="rect">
            <a:avLst/>
          </a:prstGeom>
          <a:noFill/>
        </p:spPr>
        <p:txBody>
          <a:bodyPr wrap="square" rtlCol="0">
            <a:spAutoFit/>
          </a:bodyPr>
          <a:lstStyle/>
          <a:p>
            <a:r>
              <a:rPr kumimoji="1" lang="ja-JP" altLang="en-US" sz="4400" dirty="0"/>
              <a:t>・</a:t>
            </a:r>
            <a:r>
              <a:rPr kumimoji="1" lang="ja-JP" altLang="en-US" sz="3600" dirty="0"/>
              <a:t>電流計が必要</a:t>
            </a:r>
            <a:endParaRPr kumimoji="1" lang="en-US" altLang="ja-JP" sz="4400" dirty="0"/>
          </a:p>
        </p:txBody>
      </p:sp>
      <p:sp>
        <p:nvSpPr>
          <p:cNvPr id="24" name="テキスト ボックス 23"/>
          <p:cNvSpPr txBox="1"/>
          <p:nvPr/>
        </p:nvSpPr>
        <p:spPr>
          <a:xfrm>
            <a:off x="5583574" y="4207559"/>
            <a:ext cx="878185" cy="461665"/>
          </a:xfrm>
          <a:prstGeom prst="rect">
            <a:avLst/>
          </a:prstGeom>
          <a:noFill/>
        </p:spPr>
        <p:txBody>
          <a:bodyPr wrap="square" rtlCol="0">
            <a:spAutoFit/>
          </a:bodyPr>
          <a:lstStyle/>
          <a:p>
            <a:r>
              <a:rPr lang="ja-JP" altLang="en-US" sz="2400" dirty="0"/>
              <a:t>欠</a:t>
            </a:r>
            <a:r>
              <a:rPr kumimoji="1" lang="ja-JP" altLang="en-US" sz="2400" dirty="0"/>
              <a:t>点</a:t>
            </a:r>
          </a:p>
        </p:txBody>
      </p:sp>
      <p:sp>
        <p:nvSpPr>
          <p:cNvPr id="25" name="スライド番号プレースホルダー 24"/>
          <p:cNvSpPr>
            <a:spLocks noGrp="1"/>
          </p:cNvSpPr>
          <p:nvPr>
            <p:ph type="sldNum" sz="quarter" idx="12"/>
          </p:nvPr>
        </p:nvSpPr>
        <p:spPr/>
        <p:txBody>
          <a:bodyPr/>
          <a:lstStyle/>
          <a:p>
            <a:fld id="{5F453E3E-1EB9-4716-A62F-C8DD3BA82D7E}" type="slidenum">
              <a:rPr kumimoji="1" lang="ja-JP" altLang="en-US" smtClean="0"/>
              <a:t>32</a:t>
            </a:fld>
            <a:endParaRPr kumimoji="1" lang="ja-JP" altLang="en-US"/>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ロボコンのルール</a:t>
            </a:r>
          </a:p>
        </p:txBody>
      </p:sp>
      <p:sp>
        <p:nvSpPr>
          <p:cNvPr id="3" name="コンテンツ プレースホルダー 2"/>
          <p:cNvSpPr>
            <a:spLocks noGrp="1"/>
          </p:cNvSpPr>
          <p:nvPr>
            <p:ph idx="1"/>
          </p:nvPr>
        </p:nvSpPr>
        <p:spPr/>
        <p:txBody>
          <a:bodyPr/>
          <a:lstStyle/>
          <a:p>
            <a:r>
              <a:rPr kumimoji="1" lang="ja-JP" altLang="en-US" dirty="0"/>
              <a:t>高く箱を積み上げたチームの勝利</a:t>
            </a:r>
            <a:endParaRPr kumimoji="1" lang="en-US" altLang="ja-JP" dirty="0"/>
          </a:p>
          <a:p>
            <a:endParaRPr lang="en-US" altLang="ja-JP" dirty="0"/>
          </a:p>
          <a:p>
            <a:pPr marL="0" indent="0">
              <a:buNone/>
            </a:pPr>
            <a:r>
              <a:rPr kumimoji="1" lang="en-US" altLang="ja-JP" dirty="0"/>
              <a:t>	</a:t>
            </a:r>
            <a:r>
              <a:rPr kumimoji="1" lang="ja-JP" altLang="en-US" dirty="0"/>
              <a:t>→</a:t>
            </a:r>
            <a:r>
              <a:rPr kumimoji="1" lang="ja-JP" altLang="en-US" sz="4400" dirty="0"/>
              <a:t>箱を持ち上げる</a:t>
            </a:r>
            <a:endParaRPr kumimoji="1" lang="en-US" altLang="ja-JP" sz="4400" dirty="0"/>
          </a:p>
          <a:p>
            <a:pPr marL="0" indent="0">
              <a:buNone/>
            </a:pPr>
            <a:r>
              <a:rPr lang="en-US" altLang="ja-JP" sz="4400" dirty="0"/>
              <a:t>	</a:t>
            </a:r>
            <a:r>
              <a:rPr lang="ja-JP" altLang="en-US" sz="4400" dirty="0"/>
              <a:t>　</a:t>
            </a:r>
            <a:r>
              <a:rPr kumimoji="1" lang="ja-JP" altLang="en-US" sz="4400" dirty="0"/>
              <a:t>リフトが必要</a:t>
            </a:r>
            <a:endParaRPr kumimoji="1" lang="ja-JP" altLang="en-US"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7082012" y="179614"/>
            <a:ext cx="3300238" cy="6417129"/>
          </a:xfrm>
          <a:prstGeom prst="rect">
            <a:avLst/>
          </a:prstGeom>
        </p:spPr>
      </p:pic>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3</a:t>
            </a:fld>
            <a:endParaRPr kumimoji="1" lang="ja-JP" altLang="en-US"/>
          </a:p>
        </p:txBody>
      </p:sp>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92580" y="365125"/>
            <a:ext cx="4145280" cy="1325563"/>
          </a:xfrm>
        </p:spPr>
        <p:txBody>
          <a:bodyPr/>
          <a:lstStyle/>
          <a:p>
            <a:r>
              <a:rPr kumimoji="1" lang="ja-JP" altLang="en-US" dirty="0"/>
              <a:t>製作したリフト</a:t>
            </a:r>
          </a:p>
        </p:txBody>
      </p:sp>
      <p:pic>
        <p:nvPicPr>
          <p:cNvPr id="9" name="コンテンツ プレースホルダー 8"/>
          <p:cNvPicPr>
            <a:picLocks noGrp="1" noChangeAspect="1"/>
          </p:cNvPicPr>
          <p:nvPr>
            <p:ph idx="1"/>
          </p:nvPr>
        </p:nvPicPr>
        <p:blipFill rotWithShape="1">
          <a:blip r:embed="rId3">
            <a:extLst>
              <a:ext uri="{28A0092B-C50C-407E-A947-70E740481C1C}">
                <a14:useLocalDpi xmlns:a14="http://schemas.microsoft.com/office/drawing/2010/main" val="0"/>
              </a:ext>
            </a:extLst>
          </a:blip>
          <a:srcRect t="10962" b="17990"/>
          <a:stretch/>
        </p:blipFill>
        <p:spPr>
          <a:xfrm>
            <a:off x="1502141" y="1318259"/>
            <a:ext cx="4029979" cy="5090119"/>
          </a:xfr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7452359" y="3185160"/>
            <a:ext cx="2872740" cy="2819400"/>
          </a:xfrm>
          <a:prstGeom prst="rect">
            <a:avLst/>
          </a:prstGeom>
        </p:spPr>
      </p:pic>
      <p:sp>
        <p:nvSpPr>
          <p:cNvPr id="11" name="タイトル 6"/>
          <p:cNvSpPr txBox="1">
            <a:spLocks/>
          </p:cNvSpPr>
          <p:nvPr/>
        </p:nvSpPr>
        <p:spPr>
          <a:xfrm>
            <a:off x="6720839" y="1965325"/>
            <a:ext cx="4145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リミットセンサ</a:t>
            </a:r>
          </a:p>
        </p:txBody>
      </p:sp>
      <p:cxnSp>
        <p:nvCxnSpPr>
          <p:cNvPr id="13" name="直線矢印コネクタ 12"/>
          <p:cNvCxnSpPr>
            <a:cxnSpLocks/>
          </p:cNvCxnSpPr>
          <p:nvPr/>
        </p:nvCxnSpPr>
        <p:spPr>
          <a:xfrm flipH="1">
            <a:off x="4876801" y="3185160"/>
            <a:ext cx="2575558" cy="2049780"/>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flipH="1" flipV="1">
            <a:off x="4800600" y="5440680"/>
            <a:ext cx="2651759" cy="563880"/>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4</a:t>
            </a:fld>
            <a:endParaRPr kumimoji="1" lang="ja-JP" altLang="en-US"/>
          </a:p>
        </p:txBody>
      </p: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10678" y="2554890"/>
            <a:ext cx="10515600" cy="1267482"/>
          </a:xfrm>
        </p:spPr>
        <p:txBody>
          <a:bodyPr/>
          <a:lstStyle/>
          <a:p>
            <a:pPr algn="ctr"/>
            <a:r>
              <a:rPr kumimoji="1" lang="ja-JP" altLang="en-US" dirty="0"/>
              <a:t>研究の目的</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5</a:t>
            </a:fld>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ロボットの欠点</a:t>
            </a:r>
          </a:p>
        </p:txBody>
      </p:sp>
      <p:cxnSp>
        <p:nvCxnSpPr>
          <p:cNvPr id="19" name="直線コネクタ 18"/>
          <p:cNvCxnSpPr/>
          <p:nvPr/>
        </p:nvCxnSpPr>
        <p:spPr>
          <a:xfrm>
            <a:off x="2432957" y="106136"/>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6790618" y="1745116"/>
            <a:ext cx="4258749" cy="4435248"/>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丘</a:t>
              </a:r>
              <a:endParaRPr kumimoji="1" lang="ja-JP" altLang="en-US"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箱</a:t>
              </a:r>
            </a:p>
          </p:txBody>
        </p:sp>
        <p:grpSp>
          <p:nvGrpSpPr>
            <p:cNvPr id="17" name="グループ化 16"/>
            <p:cNvGrpSpPr/>
            <p:nvPr/>
          </p:nvGrpSpPr>
          <p:grpSpPr>
            <a:xfrm>
              <a:off x="1974736" y="1745116"/>
              <a:ext cx="2994925" cy="4435248"/>
              <a:chOff x="2499640" y="1745116"/>
              <a:chExt cx="2994925" cy="4435248"/>
            </a:xfrm>
          </p:grpSpPr>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p:cNvGrpSpPr/>
              <p:nvPr/>
            </p:nvGrpSpPr>
            <p:grpSpPr>
              <a:xfrm>
                <a:off x="2588088" y="2024743"/>
                <a:ext cx="2906477" cy="4155621"/>
                <a:chOff x="1338952" y="2024743"/>
                <a:chExt cx="2906477"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1338952" y="2094819"/>
                  <a:ext cx="2669714" cy="4085545"/>
                  <a:chOff x="1690016" y="2094819"/>
                  <a:chExt cx="2669714" cy="4085545"/>
                </a:xfrm>
              </p:grpSpPr>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上の 2 つの角を丸める 9"/>
                  <p:cNvSpPr/>
                  <p:nvPr/>
                </p:nvSpPr>
                <p:spPr>
                  <a:xfrm rot="16200000">
                    <a:off x="1953313"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cxnSp>
          <p:nvCxnSpPr>
            <p:cNvPr id="21" name="直線コネクタ 20"/>
            <p:cNvCxnSpPr>
              <a:cxnSpLocks/>
            </p:cNvCxnSpPr>
            <p:nvPr/>
          </p:nvCxnSpPr>
          <p:spPr>
            <a:xfrm flipH="1">
              <a:off x="944336" y="2911928"/>
              <a:ext cx="19715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p:cNvCxnSpPr>
            <p:nvPr/>
          </p:nvCxnSpPr>
          <p:spPr>
            <a:xfrm flipH="1">
              <a:off x="944335" y="3086781"/>
              <a:ext cx="19715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1229444" y="1919969"/>
            <a:ext cx="4205244" cy="4260395"/>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6</a:t>
            </a:fld>
            <a:endParaRPr kumimoji="1" lang="ja-JP" altLang="en-US"/>
          </a:p>
        </p:txBody>
      </p: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7455717" y="54980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lumMod val="95000"/>
                    <a:lumOff val="5000"/>
                  </a:schemeClr>
                </a:solidFill>
              </a:rPr>
              <a:t>M</a:t>
            </a:r>
            <a:endParaRPr kumimoji="1" lang="ja-JP" altLang="en-US" b="1" dirty="0">
              <a:solidFill>
                <a:schemeClr val="tx1">
                  <a:lumMod val="95000"/>
                  <a:lumOff val="5000"/>
                </a:schemeClr>
              </a:solidFill>
            </a:endParaRPr>
          </a:p>
        </p:txBody>
      </p:sp>
      <p:sp>
        <p:nvSpPr>
          <p:cNvPr id="15" name="正方形/長方形 14"/>
          <p:cNvSpPr/>
          <p:nvPr/>
        </p:nvSpPr>
        <p:spPr>
          <a:xfrm>
            <a:off x="8447610" y="26890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p:cNvSpPr/>
          <p:nvPr/>
        </p:nvSpPr>
        <p:spPr>
          <a:xfrm>
            <a:off x="8819569" y="3305300"/>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p:cNvSpPr>
            <a:spLocks noGrp="1"/>
          </p:cNvSpPr>
          <p:nvPr>
            <p:ph type="title"/>
          </p:nvPr>
        </p:nvSpPr>
        <p:spPr/>
        <p:txBody>
          <a:bodyPr/>
          <a:lstStyle/>
          <a:p>
            <a:r>
              <a:rPr kumimoji="1" lang="ja-JP" altLang="en-US"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12" name="正方形/長方形 11"/>
          <p:cNvSpPr/>
          <p:nvPr/>
        </p:nvSpPr>
        <p:spPr>
          <a:xfrm>
            <a:off x="2845743" y="26890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p:cNvSpPr/>
          <p:nvPr/>
        </p:nvSpPr>
        <p:spPr>
          <a:xfrm>
            <a:off x="3217702" y="2689050"/>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853851" y="54980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lumMod val="95000"/>
                    <a:lumOff val="5000"/>
                  </a:schemeClr>
                </a:solidFill>
              </a:rPr>
              <a:t>M</a:t>
            </a:r>
            <a:endParaRPr kumimoji="1" lang="ja-JP" altLang="en-US" b="1" dirty="0">
              <a:solidFill>
                <a:schemeClr val="tx1">
                  <a:lumMod val="95000"/>
                  <a:lumOff val="5000"/>
                </a:schemeClr>
              </a:solidFill>
            </a:endParaRPr>
          </a:p>
        </p:txBody>
      </p:sp>
      <p:sp>
        <p:nvSpPr>
          <p:cNvPr id="16" name="四角形: 角を丸くする 15"/>
          <p:cNvSpPr/>
          <p:nvPr/>
        </p:nvSpPr>
        <p:spPr>
          <a:xfrm>
            <a:off x="8819569" y="2689050"/>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5400000">
            <a:off x="2903291" y="2961447"/>
            <a:ext cx="236220" cy="45148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863383" y="5739648"/>
            <a:ext cx="508752" cy="50875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a:stCxn id="24" idx="6"/>
          </p:cNvCxnSpPr>
          <p:nvPr/>
        </p:nvCxnSpPr>
        <p:spPr>
          <a:xfrm>
            <a:off x="7372135" y="5994024"/>
            <a:ext cx="835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四角形: 角を丸くする 17"/>
          <p:cNvSpPr/>
          <p:nvPr/>
        </p:nvSpPr>
        <p:spPr>
          <a:xfrm>
            <a:off x="3217702" y="4982799"/>
            <a:ext cx="1456840" cy="1022888"/>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5400000">
            <a:off x="2903291" y="5280037"/>
            <a:ext cx="236220" cy="45148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1524000" y="2884413"/>
            <a:ext cx="1343195" cy="369332"/>
          </a:xfrm>
          <a:prstGeom prst="rect">
            <a:avLst/>
          </a:prstGeom>
          <a:noFill/>
        </p:spPr>
        <p:txBody>
          <a:bodyPr wrap="square" rtlCol="0">
            <a:spAutoFit/>
          </a:bodyPr>
          <a:lstStyle/>
          <a:p>
            <a:pPr algn="r"/>
            <a:r>
              <a:rPr lang="ja-JP" altLang="en-US" dirty="0"/>
              <a:t>センサー</a:t>
            </a:r>
            <a:r>
              <a:rPr kumimoji="1" lang="en-US" altLang="ja-JP" dirty="0"/>
              <a:t> B</a:t>
            </a:r>
            <a:endParaRPr kumimoji="1" lang="ja-JP" altLang="en-US" dirty="0"/>
          </a:p>
        </p:txBody>
      </p:sp>
      <p:sp>
        <p:nvSpPr>
          <p:cNvPr id="29" name="テキスト ボックス 28"/>
          <p:cNvSpPr txBox="1"/>
          <p:nvPr/>
        </p:nvSpPr>
        <p:spPr>
          <a:xfrm>
            <a:off x="1524000" y="5069892"/>
            <a:ext cx="1271658" cy="369332"/>
          </a:xfrm>
          <a:prstGeom prst="rect">
            <a:avLst/>
          </a:prstGeom>
          <a:noFill/>
        </p:spPr>
        <p:txBody>
          <a:bodyPr wrap="square" rtlCol="0">
            <a:spAutoFit/>
          </a:bodyPr>
          <a:lstStyle/>
          <a:p>
            <a:pPr algn="r"/>
            <a:r>
              <a:rPr lang="ja-JP" altLang="en-US" dirty="0"/>
              <a:t>センサー</a:t>
            </a:r>
            <a:r>
              <a:rPr lang="en-US" altLang="ja-JP" dirty="0"/>
              <a:t>A</a:t>
            </a:r>
            <a:endParaRPr kumimoji="1" lang="ja-JP" altLang="en-US" dirty="0"/>
          </a:p>
        </p:txBody>
      </p:sp>
      <p:sp>
        <p:nvSpPr>
          <p:cNvPr id="30" name="テキスト ボックス 29"/>
          <p:cNvSpPr txBox="1"/>
          <p:nvPr/>
        </p:nvSpPr>
        <p:spPr>
          <a:xfrm>
            <a:off x="7412814" y="2884413"/>
            <a:ext cx="1034796" cy="369332"/>
          </a:xfrm>
          <a:prstGeom prst="rect">
            <a:avLst/>
          </a:prstGeom>
          <a:noFill/>
        </p:spPr>
        <p:txBody>
          <a:bodyPr wrap="square" rtlCol="0">
            <a:spAutoFit/>
          </a:bodyPr>
          <a:lstStyle/>
          <a:p>
            <a:pPr algn="r"/>
            <a:r>
              <a:rPr kumimoji="1" lang="en-US" altLang="ja-JP" dirty="0"/>
              <a:t>400mm</a:t>
            </a:r>
            <a:endParaRPr kumimoji="1" lang="ja-JP" altLang="en-US" dirty="0"/>
          </a:p>
        </p:txBody>
      </p:sp>
      <p:sp>
        <p:nvSpPr>
          <p:cNvPr id="31" name="テキスト ボックス 30"/>
          <p:cNvSpPr txBox="1"/>
          <p:nvPr/>
        </p:nvSpPr>
        <p:spPr>
          <a:xfrm>
            <a:off x="7341277" y="5069892"/>
            <a:ext cx="1034796" cy="369332"/>
          </a:xfrm>
          <a:prstGeom prst="rect">
            <a:avLst/>
          </a:prstGeom>
          <a:noFill/>
        </p:spPr>
        <p:txBody>
          <a:bodyPr wrap="square" rtlCol="0">
            <a:spAutoFit/>
          </a:bodyPr>
          <a:lstStyle/>
          <a:p>
            <a:pPr algn="r"/>
            <a:r>
              <a:rPr lang="en-US" altLang="ja-JP" dirty="0"/>
              <a:t>0</a:t>
            </a:r>
            <a:r>
              <a:rPr kumimoji="1" lang="en-US" altLang="ja-JP" dirty="0"/>
              <a:t>mm</a:t>
            </a:r>
            <a:endParaRPr kumimoji="1" lang="ja-JP" altLang="en-US" dirty="0"/>
          </a:p>
        </p:txBody>
      </p:sp>
      <p:sp>
        <p:nvSpPr>
          <p:cNvPr id="36" name="テキスト ボックス 35"/>
          <p:cNvSpPr txBox="1"/>
          <p:nvPr/>
        </p:nvSpPr>
        <p:spPr>
          <a:xfrm>
            <a:off x="7341277" y="4776756"/>
            <a:ext cx="1034796" cy="369332"/>
          </a:xfrm>
          <a:prstGeom prst="rect">
            <a:avLst/>
          </a:prstGeom>
          <a:noFill/>
        </p:spPr>
        <p:txBody>
          <a:bodyPr wrap="square" rtlCol="0">
            <a:spAutoFit/>
          </a:bodyPr>
          <a:lstStyle/>
          <a:p>
            <a:pPr algn="r"/>
            <a:r>
              <a:rPr lang="en-US" altLang="ja-JP" dirty="0"/>
              <a:t>10</a:t>
            </a:r>
            <a:r>
              <a:rPr kumimoji="1" lang="en-US" altLang="ja-JP" dirty="0"/>
              <a:t>mm</a:t>
            </a:r>
            <a:endParaRPr kumimoji="1" lang="ja-JP" altLang="en-US" dirty="0"/>
          </a:p>
        </p:txBody>
      </p:sp>
      <p:sp>
        <p:nvSpPr>
          <p:cNvPr id="37" name="テキスト ボックス 36"/>
          <p:cNvSpPr txBox="1"/>
          <p:nvPr/>
        </p:nvSpPr>
        <p:spPr>
          <a:xfrm>
            <a:off x="7341277" y="4464902"/>
            <a:ext cx="1034796" cy="369332"/>
          </a:xfrm>
          <a:prstGeom prst="rect">
            <a:avLst/>
          </a:prstGeom>
          <a:noFill/>
        </p:spPr>
        <p:txBody>
          <a:bodyPr wrap="square" rtlCol="0">
            <a:spAutoFit/>
          </a:bodyPr>
          <a:lstStyle/>
          <a:p>
            <a:pPr algn="r"/>
            <a:r>
              <a:rPr lang="en-US" altLang="ja-JP" dirty="0"/>
              <a:t>20</a:t>
            </a:r>
            <a:r>
              <a:rPr kumimoji="1" lang="en-US" altLang="ja-JP" dirty="0"/>
              <a:t>mm</a:t>
            </a:r>
            <a:endParaRPr kumimoji="1" lang="ja-JP" altLang="en-US" dirty="0"/>
          </a:p>
        </p:txBody>
      </p:sp>
      <p:sp>
        <p:nvSpPr>
          <p:cNvPr id="38" name="テキスト ボックス 37"/>
          <p:cNvSpPr txBox="1"/>
          <p:nvPr/>
        </p:nvSpPr>
        <p:spPr>
          <a:xfrm>
            <a:off x="7412814" y="3161813"/>
            <a:ext cx="1034796" cy="369332"/>
          </a:xfrm>
          <a:prstGeom prst="rect">
            <a:avLst/>
          </a:prstGeom>
          <a:noFill/>
        </p:spPr>
        <p:txBody>
          <a:bodyPr wrap="square" rtlCol="0">
            <a:spAutoFit/>
          </a:bodyPr>
          <a:lstStyle/>
          <a:p>
            <a:pPr algn="r"/>
            <a:r>
              <a:rPr kumimoji="1" lang="en-US" altLang="ja-JP" dirty="0"/>
              <a:t>390mm</a:t>
            </a:r>
            <a:endParaRPr kumimoji="1" lang="ja-JP" altLang="en-US" dirty="0"/>
          </a:p>
        </p:txBody>
      </p:sp>
      <p:sp>
        <p:nvSpPr>
          <p:cNvPr id="39" name="テキスト ボックス 38"/>
          <p:cNvSpPr txBox="1"/>
          <p:nvPr/>
        </p:nvSpPr>
        <p:spPr>
          <a:xfrm>
            <a:off x="7412814" y="3423154"/>
            <a:ext cx="1034796" cy="369332"/>
          </a:xfrm>
          <a:prstGeom prst="rect">
            <a:avLst/>
          </a:prstGeom>
          <a:noFill/>
        </p:spPr>
        <p:txBody>
          <a:bodyPr wrap="square" rtlCol="0">
            <a:spAutoFit/>
          </a:bodyPr>
          <a:lstStyle/>
          <a:p>
            <a:pPr algn="r"/>
            <a:r>
              <a:rPr lang="en-US" altLang="ja-JP" dirty="0"/>
              <a:t>38</a:t>
            </a:r>
            <a:r>
              <a:rPr kumimoji="1" lang="en-US" altLang="ja-JP" dirty="0"/>
              <a:t>0mm</a:t>
            </a:r>
            <a:endParaRPr kumimoji="1" lang="ja-JP" altLang="en-US" dirty="0"/>
          </a:p>
        </p:txBody>
      </p:sp>
      <p:cxnSp>
        <p:nvCxnSpPr>
          <p:cNvPr id="43" name="直線コネクタ 42"/>
          <p:cNvCxnSpPr/>
          <p:nvPr/>
        </p:nvCxnSpPr>
        <p:spPr>
          <a:xfrm>
            <a:off x="7951664" y="3829208"/>
            <a:ext cx="0" cy="518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7</a:t>
            </a:fld>
            <a:endParaRPr kumimoji="1" lang="ja-JP" altLang="en-US"/>
          </a:p>
        </p:txBody>
      </p: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a:t>ロータリエンコーダの欠点</a:t>
            </a:r>
          </a:p>
        </p:txBody>
      </p:sp>
      <p:grpSp>
        <p:nvGrpSpPr>
          <p:cNvPr id="8" name="グループ化 7"/>
          <p:cNvGrpSpPr/>
          <p:nvPr/>
        </p:nvGrpSpPr>
        <p:grpSpPr>
          <a:xfrm>
            <a:off x="407092" y="1927322"/>
            <a:ext cx="3311468" cy="4132351"/>
            <a:chOff x="676245" y="3266908"/>
            <a:chExt cx="1913020" cy="2387240"/>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286098"/>
            </a:xfrm>
            <a:prstGeom prst="rect">
              <a:avLst/>
            </a:prstGeom>
            <a:noFill/>
          </p:spPr>
          <p:txBody>
            <a:bodyPr wrap="square" rtlCol="0">
              <a:spAutoFit/>
            </a:bodyPr>
            <a:lstStyle/>
            <a:p>
              <a:pPr algn="ctr"/>
              <a:r>
                <a:rPr kumimoji="1" lang="ja-JP" altLang="en-US" dirty="0"/>
                <a:t>ロータリーエンコーダ</a:t>
              </a:r>
            </a:p>
          </p:txBody>
        </p:sp>
      </p:grpSp>
      <p:grpSp>
        <p:nvGrpSpPr>
          <p:cNvPr id="11" name="グループ化 10"/>
          <p:cNvGrpSpPr/>
          <p:nvPr/>
        </p:nvGrpSpPr>
        <p:grpSpPr>
          <a:xfrm>
            <a:off x="3500522" y="2748145"/>
            <a:ext cx="3383491" cy="3462621"/>
            <a:chOff x="2447325" y="3914097"/>
            <a:chExt cx="2523282" cy="2582294"/>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447325" y="6014381"/>
              <a:ext cx="2523282" cy="482010"/>
            </a:xfrm>
            <a:prstGeom prst="rect">
              <a:avLst/>
            </a:prstGeom>
            <a:noFill/>
          </p:spPr>
          <p:txBody>
            <a:bodyPr wrap="square" rtlCol="0">
              <a:spAutoFit/>
            </a:bodyPr>
            <a:lstStyle/>
            <a:p>
              <a:pPr algn="ctr"/>
              <a:r>
                <a:rPr kumimoji="1" lang="ja-JP" altLang="en-US" dirty="0"/>
                <a:t>ロータリーエンコーダ一体型モータ</a:t>
              </a:r>
            </a:p>
          </p:txBody>
        </p:sp>
      </p:grpSp>
      <p:sp>
        <p:nvSpPr>
          <p:cNvPr id="15" name="テキスト ボックス 14"/>
          <p:cNvSpPr txBox="1"/>
          <p:nvPr/>
        </p:nvSpPr>
        <p:spPr>
          <a:xfrm>
            <a:off x="6968241" y="2431357"/>
            <a:ext cx="4566940" cy="1384995"/>
          </a:xfrm>
          <a:prstGeom prst="rect">
            <a:avLst/>
          </a:prstGeom>
          <a:noFill/>
        </p:spPr>
        <p:txBody>
          <a:bodyPr wrap="square" rtlCol="0">
            <a:spAutoFit/>
          </a:bodyPr>
          <a:lstStyle/>
          <a:p>
            <a:r>
              <a:rPr kumimoji="1" lang="ja-JP" altLang="en-US" sz="2800" dirty="0"/>
              <a:t>・エンコーダ</a:t>
            </a:r>
            <a:r>
              <a:rPr lang="ja-JP" altLang="en-US" sz="2800" dirty="0"/>
              <a:t>の入手</a:t>
            </a:r>
            <a:endParaRPr kumimoji="1" lang="en-US" altLang="ja-JP" sz="2800" dirty="0"/>
          </a:p>
          <a:p>
            <a:r>
              <a:rPr kumimoji="1" lang="ja-JP" altLang="en-US" sz="2800" dirty="0"/>
              <a:t>・取付用の部品を製作する必要がある</a:t>
            </a:r>
            <a:endParaRPr kumimoji="1" lang="en-US" altLang="ja-JP" sz="2800" dirty="0"/>
          </a:p>
        </p:txBody>
      </p:sp>
      <p:sp>
        <p:nvSpPr>
          <p:cNvPr id="16" name="テキスト ボックス 15"/>
          <p:cNvSpPr txBox="1"/>
          <p:nvPr/>
        </p:nvSpPr>
        <p:spPr>
          <a:xfrm>
            <a:off x="7195108" y="4557021"/>
            <a:ext cx="4829252" cy="1200329"/>
          </a:xfrm>
          <a:prstGeom prst="rect">
            <a:avLst/>
          </a:prstGeom>
          <a:noFill/>
        </p:spPr>
        <p:txBody>
          <a:bodyPr wrap="square" rtlCol="0">
            <a:spAutoFit/>
          </a:bodyPr>
          <a:lstStyle/>
          <a:p>
            <a:r>
              <a:rPr lang="ja-JP" altLang="en-US" sz="3600" dirty="0"/>
              <a:t>コスト</a:t>
            </a:r>
            <a:r>
              <a:rPr lang="ja-JP" altLang="en-US" sz="2800" dirty="0"/>
              <a:t>（金</a:t>
            </a:r>
            <a:r>
              <a:rPr lang="en-US" altLang="ja-JP" sz="2800" dirty="0"/>
              <a:t>, </a:t>
            </a:r>
            <a:r>
              <a:rPr lang="ja-JP" altLang="en-US" sz="2800" dirty="0"/>
              <a:t>時間</a:t>
            </a:r>
            <a:r>
              <a:rPr lang="en-US" altLang="ja-JP" sz="2800" dirty="0"/>
              <a:t>, </a:t>
            </a:r>
            <a:r>
              <a:rPr lang="ja-JP" altLang="en-US" sz="2800" dirty="0"/>
              <a:t>人員）</a:t>
            </a:r>
            <a:endParaRPr lang="en-US" altLang="ja-JP" sz="2800" dirty="0"/>
          </a:p>
          <a:p>
            <a:r>
              <a:rPr kumimoji="1" lang="ja-JP" altLang="en-US" sz="3600" dirty="0"/>
              <a:t>がかかる</a:t>
            </a:r>
          </a:p>
        </p:txBody>
      </p:sp>
      <p:cxnSp>
        <p:nvCxnSpPr>
          <p:cNvPr id="18" name="直線矢印コネクタ 17"/>
          <p:cNvCxnSpPr/>
          <p:nvPr/>
        </p:nvCxnSpPr>
        <p:spPr>
          <a:xfrm>
            <a:off x="9251711" y="3916680"/>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8</a:t>
            </a:fld>
            <a:endParaRPr kumimoji="1" lang="ja-JP" altLang="en-US"/>
          </a:p>
        </p:txBody>
      </p: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5757</TotalTime>
  <Words>2045</Words>
  <Application>Microsoft Office PowerPoint</Application>
  <PresentationFormat>ワイド画面</PresentationFormat>
  <Paragraphs>297</Paragraphs>
  <Slides>33</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33</vt:i4>
      </vt:variant>
    </vt:vector>
  </HeadingPairs>
  <TitlesOfParts>
    <vt:vector size="38" baseType="lpstr">
      <vt:lpstr>游ゴシック</vt:lpstr>
      <vt:lpstr>游ゴシック Light</vt:lpstr>
      <vt:lpstr>Arial</vt:lpstr>
      <vt:lpstr>Cambria Math</vt:lpstr>
      <vt:lpstr>Office テーマ</vt:lpstr>
      <vt:lpstr>位置センサを使用しない位置制御の研究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状態方程式とは</vt:lpstr>
      <vt:lpstr>状態方程式に変換</vt:lpstr>
      <vt:lpstr>制御系設計</vt:lpstr>
      <vt:lpstr>実験</vt:lpstr>
      <vt:lpstr>Xcosによるシミュレーション</vt:lpstr>
      <vt:lpstr>結果</vt:lpstr>
      <vt:lpstr>正転時と逆転時の電流の比較</vt:lpstr>
      <vt:lpstr>電流センサの実験</vt:lpstr>
      <vt:lpstr>おわりに</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高倉啓祐</cp:lastModifiedBy>
  <cp:revision>98</cp:revision>
  <dcterms:created xsi:type="dcterms:W3CDTF">2016-12-14T11:27:05Z</dcterms:created>
  <dcterms:modified xsi:type="dcterms:W3CDTF">2017-02-03T04:14:28Z</dcterms:modified>
</cp:coreProperties>
</file>